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7" r:id="rId1"/>
  </p:sldMasterIdLst>
  <p:notesMasterIdLst>
    <p:notesMasterId r:id="rId30"/>
  </p:notesMasterIdLst>
  <p:sldIdLst>
    <p:sldId id="256" r:id="rId2"/>
    <p:sldId id="289" r:id="rId3"/>
    <p:sldId id="259" r:id="rId4"/>
    <p:sldId id="262" r:id="rId5"/>
    <p:sldId id="263" r:id="rId6"/>
    <p:sldId id="264" r:id="rId7"/>
    <p:sldId id="265" r:id="rId8"/>
    <p:sldId id="275" r:id="rId9"/>
    <p:sldId id="266" r:id="rId10"/>
    <p:sldId id="267" r:id="rId11"/>
    <p:sldId id="268" r:id="rId12"/>
    <p:sldId id="270" r:id="rId13"/>
    <p:sldId id="271" r:id="rId14"/>
    <p:sldId id="272" r:id="rId15"/>
    <p:sldId id="274" r:id="rId16"/>
    <p:sldId id="273" r:id="rId17"/>
    <p:sldId id="260" r:id="rId18"/>
    <p:sldId id="277" r:id="rId19"/>
    <p:sldId id="278" r:id="rId20"/>
    <p:sldId id="279" r:id="rId21"/>
    <p:sldId id="280" r:id="rId22"/>
    <p:sldId id="281" r:id="rId23"/>
    <p:sldId id="282" r:id="rId24"/>
    <p:sldId id="283" r:id="rId25"/>
    <p:sldId id="284" r:id="rId26"/>
    <p:sldId id="285" r:id="rId27"/>
    <p:sldId id="291" r:id="rId28"/>
    <p:sldId id="290" r:id="rId29"/>
  </p:sldIdLst>
  <p:sldSz cx="9144000" cy="6858000" type="screen4x3"/>
  <p:notesSz cx="6797675" cy="9928225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EEF3"/>
    <a:srgbClr val="D2DCE5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27" d="100"/>
          <a:sy n="127" d="100"/>
        </p:scale>
        <p:origin x="672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2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320" b="1" i="0" u="none" strike="noStrike" kern="1200" spc="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ru-RU" b="1">
                <a:solidFill>
                  <a:schemeClr val="tx1"/>
                </a:solidFill>
              </a:rPr>
              <a:t>Динамика проектных и фактических уровней добычи нефти в ЯНАО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320" b="1" i="0" u="none" strike="noStrike" kern="1200" spc="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План, млн.т</c:v>
                </c:pt>
              </c:strCache>
            </c:strRef>
          </c:tx>
          <c:spPr>
            <a:ln w="25400" cap="rnd">
              <a:solidFill>
                <a:schemeClr val="accent1"/>
              </a:solidFill>
              <a:round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c:spPr>
          <c:marker>
            <c:symbol val="circle"/>
            <c:size val="7"/>
            <c:spPr>
              <a:solidFill>
                <a:schemeClr val="accent1"/>
              </a:solidFill>
              <a:ln w="9525">
                <a:solidFill>
                  <a:schemeClr val="accent1">
                    <a:lumMod val="50000"/>
                  </a:schemeClr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c:spPr>
          </c:marker>
          <c:xVal>
            <c:numRef>
              <c:f>Лист1!$A$2:$A$11</c:f>
              <c:numCache>
                <c:formatCode>General</c:formatCode>
                <c:ptCount val="10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</c:numCache>
            </c:numRef>
          </c:xVal>
          <c:yVal>
            <c:numRef>
              <c:f>Лист1!$B$2:$B$11</c:f>
              <c:numCache>
                <c:formatCode>General</c:formatCode>
                <c:ptCount val="10"/>
                <c:pt idx="0">
                  <c:v>40.9</c:v>
                </c:pt>
                <c:pt idx="1">
                  <c:v>41.3</c:v>
                </c:pt>
                <c:pt idx="2">
                  <c:v>37.9</c:v>
                </c:pt>
                <c:pt idx="3">
                  <c:v>35.299999999999997</c:v>
                </c:pt>
                <c:pt idx="4">
                  <c:v>32.299999999999997</c:v>
                </c:pt>
                <c:pt idx="5">
                  <c:v>30.1</c:v>
                </c:pt>
                <c:pt idx="6">
                  <c:v>31.2</c:v>
                </c:pt>
                <c:pt idx="7">
                  <c:v>33.4</c:v>
                </c:pt>
                <c:pt idx="8">
                  <c:v>38.799999999999997</c:v>
                </c:pt>
                <c:pt idx="9">
                  <c:v>47.7</c:v>
                </c:pt>
              </c:numCache>
            </c:numRef>
          </c:yVal>
          <c:smooth val="0"/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Факт, млн.т</c:v>
                </c:pt>
              </c:strCache>
            </c:strRef>
          </c:tx>
          <c:spPr>
            <a:ln w="25400" cap="rnd">
              <a:solidFill>
                <a:schemeClr val="accent2"/>
              </a:solidFill>
              <a:round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c:spPr>
          <c:marker>
            <c:symbol val="circle"/>
            <c:size val="7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c:spPr>
          </c:marker>
          <c:xVal>
            <c:numRef>
              <c:f>Лист1!$A$2:$A$11</c:f>
              <c:numCache>
                <c:formatCode>General</c:formatCode>
                <c:ptCount val="10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</c:numCache>
            </c:numRef>
          </c:xVal>
          <c:yVal>
            <c:numRef>
              <c:f>Лист1!$C$2:$C$11</c:f>
              <c:numCache>
                <c:formatCode>General</c:formatCode>
                <c:ptCount val="10"/>
                <c:pt idx="0">
                  <c:v>38.9</c:v>
                </c:pt>
                <c:pt idx="1">
                  <c:v>36.1</c:v>
                </c:pt>
                <c:pt idx="2">
                  <c:v>33.200000000000003</c:v>
                </c:pt>
                <c:pt idx="3">
                  <c:v>29.9</c:v>
                </c:pt>
                <c:pt idx="4">
                  <c:v>26.8</c:v>
                </c:pt>
                <c:pt idx="5">
                  <c:v>24.3</c:v>
                </c:pt>
                <c:pt idx="6">
                  <c:v>23</c:v>
                </c:pt>
                <c:pt idx="7">
                  <c:v>22.8</c:v>
                </c:pt>
                <c:pt idx="8">
                  <c:v>21.7</c:v>
                </c:pt>
                <c:pt idx="9">
                  <c:v>21.7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61416264"/>
        <c:axId val="61371648"/>
      </c:scatterChart>
      <c:valAx>
        <c:axId val="61416264"/>
        <c:scaling>
          <c:orientation val="minMax"/>
          <c:min val="2005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>
              <a:outerShdw blurRad="63500" algn="ctr" rotWithShape="0">
                <a:prstClr val="black">
                  <a:alpha val="23000"/>
                </a:prstClr>
              </a:outerShdw>
            </a:effectLst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61371648"/>
        <c:crosses val="autoZero"/>
        <c:crossBetween val="midCat"/>
      </c:valAx>
      <c:valAx>
        <c:axId val="61371648"/>
        <c:scaling>
          <c:orientation val="minMax"/>
          <c:max val="50"/>
          <c:min val="1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>
              <a:outerShdw blurRad="50800" algn="ctr" rotWithShape="0">
                <a:prstClr val="black">
                  <a:alpha val="23000"/>
                </a:prstClr>
              </a:outerShdw>
            </a:effectLst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ru-RU" dirty="0" smtClean="0"/>
                  <a:t>Добыча нефти, </a:t>
                </a:r>
                <a:r>
                  <a:rPr lang="ru-RU" dirty="0" err="1" smtClean="0"/>
                  <a:t>млн.т</a:t>
                </a:r>
                <a:endParaRPr lang="ru-RU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1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61416264"/>
        <c:crosses val="autoZero"/>
        <c:crossBetween val="midCat"/>
        <c:majorUnit val="10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100"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111C3C8C-4F41-45B3-A7EE-180ECB078056}" type="datetimeFigureOut">
              <a:rPr lang="ru-RU"/>
              <a:pPr>
                <a:defRPr/>
              </a:pPr>
              <a:t>26.05.2016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2023B5E-3FA2-4EED-B379-B35B3064DAA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5883265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023B5E-3FA2-4EED-B379-B35B3064DAAA}" type="slidenum">
              <a:rPr lang="ru-RU" altLang="ru-RU" smtClean="0"/>
              <a:pPr/>
              <a:t>1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898629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023B5E-3FA2-4EED-B379-B35B3064DAAA}" type="slidenum">
              <a:rPr lang="ru-RU" altLang="ru-RU" smtClean="0"/>
              <a:pPr/>
              <a:t>7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386379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023B5E-3FA2-4EED-B379-B35B3064DAAA}" type="slidenum">
              <a:rPr lang="ru-RU" altLang="ru-RU" smtClean="0"/>
              <a:pPr/>
              <a:t>25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086919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6322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kumimoji="0" lang="ru-RU" altLang="ru-RU" smtClean="0">
              <a:cs typeface="Arial" panose="020B0604020202020204" pitchFamily="34" charset="0"/>
            </a:endParaRPr>
          </a:p>
        </p:txBody>
      </p:sp>
      <p:sp>
        <p:nvSpPr>
          <p:cNvPr id="56323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9pPr>
          </a:lstStyle>
          <a:p>
            <a:fld id="{1B336BC2-F87B-42FE-8B2F-A21ACB032BC2}" type="slidenum">
              <a:rPr kumimoji="0" lang="ru-RU" altLang="ru-RU" sz="1200">
                <a:latin typeface="Calibri" panose="020F0502020204030204" pitchFamily="34" charset="0"/>
              </a:rPr>
              <a:pPr/>
              <a:t>26</a:t>
            </a:fld>
            <a:endParaRPr kumimoji="0" lang="ru-RU" altLang="ru-RU" sz="12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24845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023B5E-3FA2-4EED-B379-B35B3064DAAA}" type="slidenum">
              <a:rPr lang="ru-RU" altLang="ru-RU" smtClean="0"/>
              <a:pPr/>
              <a:t>28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745656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8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492897"/>
            <a:ext cx="7772400" cy="1008111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670176"/>
            <a:ext cx="6400800" cy="155902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3600" b="1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Образец подзаголовка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466640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875" y="-6350"/>
            <a:ext cx="9159875" cy="686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46646"/>
            <a:ext cx="8229600" cy="490066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000" b="1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0"/>
          </p:nvPr>
        </p:nvSpPr>
        <p:spPr>
          <a:xfrm>
            <a:off x="468312" y="1196752"/>
            <a:ext cx="8208143" cy="345628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8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1"/>
          </p:nvPr>
        </p:nvSpPr>
        <p:spPr>
          <a:xfrm>
            <a:off x="7040336" y="98653"/>
            <a:ext cx="1981200" cy="365125"/>
          </a:xfrm>
          <a:prstGeom prst="rect">
            <a:avLst/>
          </a:prstGeom>
        </p:spPr>
        <p:txBody>
          <a:bodyPr/>
          <a:lstStyle>
            <a:lvl1pPr algn="r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2FBF6D9-1D1A-4AF0-A658-AB5D1F55F8DB}" type="slidenum">
              <a:rPr lang="ru-RU" altLang="ru-RU" smtClean="0"/>
              <a:pPr/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16073403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1">
              <a:lumMod val="50000"/>
            </a:schemeClr>
          </a:solidFill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/>
          <a:lstStyle/>
          <a:p>
            <a:fld id="{96DFF08F-DC6B-4601-B491-B0F83F6DD2DA}" type="datetimeFigureOut">
              <a:rPr lang="en-US" dirty="0"/>
              <a:pPr/>
              <a:t>5/26/2016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051476" y="99807"/>
            <a:ext cx="984019" cy="365125"/>
          </a:xfrm>
          <a:prstGeom prst="rect">
            <a:avLst/>
          </a:prstGeom>
        </p:spPr>
        <p:txBody>
          <a:bodyPr/>
          <a:lstStyle>
            <a:lvl1pPr algn="r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Заголовок 1"/>
          <p:cNvSpPr>
            <a:spLocks noGrp="1"/>
          </p:cNvSpPr>
          <p:nvPr>
            <p:ph type="title"/>
          </p:nvPr>
        </p:nvSpPr>
        <p:spPr>
          <a:xfrm>
            <a:off x="457200" y="346646"/>
            <a:ext cx="8229600" cy="490066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000" b="1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6983795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7463" y="0"/>
            <a:ext cx="9197976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Заголовок 1"/>
          <p:cNvSpPr txBox="1">
            <a:spLocks/>
          </p:cNvSpPr>
          <p:nvPr/>
        </p:nvSpPr>
        <p:spPr>
          <a:xfrm>
            <a:off x="2339975" y="6424613"/>
            <a:ext cx="6480175" cy="490537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fontAlgn="auto">
              <a:spcAft>
                <a:spcPts val="0"/>
              </a:spcAft>
              <a:defRPr/>
            </a:pPr>
            <a:r>
              <a:rPr lang="ru-RU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+7 (3452) 46-16-15, факс 46-23-39,</a:t>
            </a:r>
            <a:r>
              <a:rPr lang="en-US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e-mail: office@zsniigg.ru</a:t>
            </a:r>
            <a:endParaRPr lang="ru-RU" sz="1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800100" y="2060575"/>
            <a:ext cx="7561263" cy="193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defRPr/>
            </a:pPr>
            <a:r>
              <a:rPr lang="ru-RU" sz="6000" b="1" smtClean="0">
                <a:solidFill>
                  <a:schemeClr val="bg1"/>
                </a:solidFill>
                <a:latin typeface="Arial" charset="0"/>
                <a:cs typeface="Arial" charset="0"/>
              </a:rPr>
              <a:t>Спасибо </a:t>
            </a:r>
            <a:br>
              <a:rPr lang="ru-RU" sz="6000" b="1" smtClean="0">
                <a:solidFill>
                  <a:schemeClr val="bg1"/>
                </a:solidFill>
                <a:latin typeface="Arial" charset="0"/>
                <a:cs typeface="Arial" charset="0"/>
              </a:rPr>
            </a:br>
            <a:r>
              <a:rPr lang="ru-RU" sz="6000" b="1" smtClean="0">
                <a:solidFill>
                  <a:schemeClr val="bg1"/>
                </a:solidFill>
                <a:latin typeface="Arial" charset="0"/>
                <a:cs typeface="Arial" charset="0"/>
              </a:rPr>
              <a:t>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31525524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4"/>
          <p:cNvSpPr>
            <a:spLocks noGrp="1"/>
          </p:cNvSpPr>
          <p:nvPr>
            <p:ph type="sldNum" sz="quarter" idx="10"/>
          </p:nvPr>
        </p:nvSpPr>
        <p:spPr>
          <a:xfrm>
            <a:off x="7164388" y="6356350"/>
            <a:ext cx="1981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0513CB5B-6148-48E7-B6E0-AA59FCC6F3A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750524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706" r:id="rId3"/>
    <p:sldLayoutId id="2147483692" r:id="rId4"/>
    <p:sldLayoutId id="2147483705" r:id="rId5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.vml"/><Relationship Id="rId6" Type="http://schemas.openxmlformats.org/officeDocument/2006/relationships/chart" Target="../charts/chart1.xml"/><Relationship Id="rId5" Type="http://schemas.openxmlformats.org/officeDocument/2006/relationships/image" Target="../media/image4.emf"/><Relationship Id="rId4" Type="http://schemas.openxmlformats.org/officeDocument/2006/relationships/package" Target="../embeddings/_____Microsoft_Excel1.xlsx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 bwMode="auto">
          <a:xfrm>
            <a:off x="827314" y="2473234"/>
            <a:ext cx="7698377" cy="207264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eaLnBrk="1" hangingPunct="1"/>
            <a:r>
              <a:rPr lang="ru-RU" altLang="ru-RU" sz="3000" b="0" dirty="0" smtClean="0"/>
              <a:t>О рассмотрении проектных документов на разработку месторождений УВС Центральной комиссией по разработке месторождений УВС </a:t>
            </a:r>
            <a:r>
              <a:rPr lang="ru-RU" altLang="ru-RU" sz="3000" b="0" dirty="0" err="1" smtClean="0"/>
              <a:t>Роснедра</a:t>
            </a:r>
            <a:endParaRPr lang="en-US" altLang="ru-RU" sz="3000" b="0" dirty="0" smtClean="0"/>
          </a:p>
        </p:txBody>
      </p:sp>
      <p:sp>
        <p:nvSpPr>
          <p:cNvPr id="2" name="TextBox 1"/>
          <p:cNvSpPr txBox="1"/>
          <p:nvPr/>
        </p:nvSpPr>
        <p:spPr>
          <a:xfrm>
            <a:off x="383178" y="5146765"/>
            <a:ext cx="38143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Заместитель генерального директора по науке</a:t>
            </a:r>
          </a:p>
          <a:p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ФГУП «ЗапСибНИИГГ»</a:t>
            </a:r>
          </a:p>
          <a:p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А.С. </a:t>
            </a:r>
            <a:r>
              <a:rPr lang="ru-RU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Тимчук</a:t>
            </a:r>
            <a:endParaRPr lang="ru-RU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BF6D9-1D1A-4AF0-A658-AB5D1F55F8DB}" type="slidenum">
              <a:rPr lang="ru-RU" altLang="ru-RU" smtClean="0"/>
              <a:pPr/>
              <a:t>10</a:t>
            </a:fld>
            <a:endParaRPr lang="ru-RU" altLang="ru-RU"/>
          </a:p>
        </p:txBody>
      </p:sp>
      <p:sp>
        <p:nvSpPr>
          <p:cNvPr id="37889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ru-RU" altLang="ru-RU" sz="3200" dirty="0"/>
              <a:t>Стадия разведки месторождения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9028067"/>
              </p:ext>
            </p:extLst>
          </p:nvPr>
        </p:nvGraphicFramePr>
        <p:xfrm>
          <a:off x="457201" y="1272140"/>
          <a:ext cx="8229600" cy="4571920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2433347"/>
                <a:gridCol w="5796253"/>
              </a:tblGrid>
              <a:tr h="614866">
                <a:tc>
                  <a:txBody>
                    <a:bodyPr/>
                    <a:lstStyle>
                      <a:lvl1pPr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 sz="2400">
                          <a:solidFill>
                            <a:schemeClr val="tx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anose="02040502050405020303" pitchFamily="18" charset="0"/>
                        <a:defRPr kumimoji="1" sz="2200">
                          <a:solidFill>
                            <a:schemeClr val="accent2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5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Цель стадии разведки</a:t>
                      </a:r>
                      <a:endParaRPr kumimoji="0" lang="ru-RU" altLang="ru-RU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9" marR="91449" marT="45712" marB="45712" anchor="ctr" horzOverflow="overflow"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 sz="2400">
                          <a:solidFill>
                            <a:schemeClr val="tx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anose="02040502050405020303" pitchFamily="18" charset="0"/>
                        <a:defRPr kumimoji="1" sz="2200">
                          <a:solidFill>
                            <a:schemeClr val="accent2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5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Получение необходимой информации для подготовки подсчета запасов УВС, составления ТСР и ввода в промышленную разработку</a:t>
                      </a:r>
                      <a:endParaRPr kumimoji="0" lang="ru-RU" altLang="ru-RU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9" marR="91449" marT="45712" marB="45712" anchor="ctr" horzOverflow="overflow">
                    <a:noFill/>
                  </a:tcPr>
                </a:tc>
              </a:tr>
              <a:tr h="641545">
                <a:tc>
                  <a:txBody>
                    <a:bodyPr/>
                    <a:lstStyle>
                      <a:lvl1pPr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 sz="2400">
                          <a:solidFill>
                            <a:schemeClr val="tx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anose="02040502050405020303" pitchFamily="18" charset="0"/>
                        <a:defRPr kumimoji="1" sz="2200">
                          <a:solidFill>
                            <a:schemeClr val="accent2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5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Категории запасов, выделяемых на стадии разведки</a:t>
                      </a:r>
                      <a:endParaRPr kumimoji="0" lang="ru-RU" altLang="ru-RU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9" marR="91449" marT="45712" marB="45712" anchor="ctr" horzOverflow="overflow"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 sz="2400">
                          <a:solidFill>
                            <a:schemeClr val="tx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anose="02040502050405020303" pitchFamily="18" charset="0"/>
                        <a:defRPr kumimoji="1" sz="2200">
                          <a:solidFill>
                            <a:schemeClr val="accent2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ru-RU" altLang="ru-RU" sz="15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Только запасы категорий С1 и С2</a:t>
                      </a:r>
                      <a:endParaRPr kumimoji="0" lang="ru-RU" altLang="ru-RU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9" marR="91449" marT="45712" marB="45712" anchor="ctr" horzOverflow="overflow">
                    <a:solidFill>
                      <a:srgbClr val="EAEEF3"/>
                    </a:solidFill>
                  </a:tcPr>
                </a:tc>
              </a:tr>
              <a:tr h="641545">
                <a:tc>
                  <a:txBody>
                    <a:bodyPr/>
                    <a:lstStyle>
                      <a:lvl1pPr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 sz="2400">
                          <a:solidFill>
                            <a:schemeClr val="tx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anose="02040502050405020303" pitchFamily="18" charset="0"/>
                        <a:defRPr kumimoji="1" sz="2200">
                          <a:solidFill>
                            <a:schemeClr val="accent2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5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Составляемые документы</a:t>
                      </a:r>
                      <a:endParaRPr kumimoji="0" lang="ru-RU" altLang="ru-RU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9" marR="91449" marT="45712" marB="45712" anchor="ctr" horzOverflow="overflow">
                    <a:noFill/>
                  </a:tcPr>
                </a:tc>
                <a:tc>
                  <a:txBody>
                    <a:bodyPr/>
                    <a:lstStyle>
                      <a:lvl1pPr marL="285750" indent="-28575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 sz="2400">
                          <a:solidFill>
                            <a:schemeClr val="tx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anose="02040502050405020303" pitchFamily="18" charset="0"/>
                        <a:defRPr kumimoji="1" sz="2200">
                          <a:solidFill>
                            <a:schemeClr val="accent2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285750" marR="0" lvl="0" indent="-28575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ru-RU" altLang="ru-RU" sz="15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План на ППЭ единичной поисковой / разведочной скважины – </a:t>
                      </a:r>
                      <a:r>
                        <a:rPr kumimoji="0" lang="ru-RU" altLang="ru-RU" sz="15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НЕ является ПТД</a:t>
                      </a:r>
                    </a:p>
                    <a:p>
                      <a:pPr marL="285750" marR="0" lvl="0" indent="-28575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ru-RU" altLang="ru-RU" sz="15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ППЭ месторождения / залежи</a:t>
                      </a:r>
                    </a:p>
                    <a:p>
                      <a:pPr marL="285750" marR="0" lvl="0" indent="-28575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ru-RU" altLang="ru-RU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Дополнения к ППЭ месторождения / залежи</a:t>
                      </a:r>
                    </a:p>
                  </a:txBody>
                  <a:tcPr marL="91449" marR="91449" marT="45712" marB="45712" anchor="ctr" horzOverflow="overflow">
                    <a:noFill/>
                  </a:tcPr>
                </a:tc>
              </a:tr>
              <a:tr h="1162074">
                <a:tc>
                  <a:txBody>
                    <a:bodyPr/>
                    <a:lstStyle>
                      <a:lvl1pPr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 sz="2400">
                          <a:solidFill>
                            <a:schemeClr val="tx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anose="02040502050405020303" pitchFamily="18" charset="0"/>
                        <a:defRPr kumimoji="1" sz="2200">
                          <a:solidFill>
                            <a:schemeClr val="accent2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5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Стадия разведки завершается при соблюдении следующих условий:</a:t>
                      </a:r>
                      <a:endParaRPr kumimoji="0" lang="ru-RU" altLang="ru-RU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9" marR="91449" marT="45712" marB="45712" anchor="ctr" horzOverflow="overflow"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>
                      <a:lvl1pPr marL="285750" indent="-28575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 sz="2400">
                          <a:solidFill>
                            <a:schemeClr val="tx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anose="02040502050405020303" pitchFamily="18" charset="0"/>
                        <a:defRPr kumimoji="1" sz="2200">
                          <a:solidFill>
                            <a:schemeClr val="accent2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285750" marR="0" lvl="0" indent="-28575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ru-RU" altLang="ru-RU" sz="15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Реализована ППЭ</a:t>
                      </a:r>
                    </a:p>
                    <a:p>
                      <a:pPr marL="285750" marR="0" lvl="0" indent="-28575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ru-RU" altLang="ru-RU" sz="15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Получены необходимые данные для подсчета запасов УВС</a:t>
                      </a:r>
                    </a:p>
                    <a:p>
                      <a:pPr marL="285750" marR="0" lvl="0" indent="-28575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ru-RU" altLang="ru-RU" sz="15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Геологические запасы УВС по категории С1 &gt; 50% от всех запасов Получена информация для выделения категорий запасов А, В1, В2</a:t>
                      </a:r>
                      <a:endParaRPr kumimoji="0" lang="ru-RU" altLang="ru-RU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9" marR="91449" marT="45712" marB="45712" anchor="ctr" horzOverflow="overflow">
                    <a:solidFill>
                      <a:srgbClr val="EAEEF3"/>
                    </a:solidFill>
                  </a:tcPr>
                </a:tc>
              </a:tr>
              <a:tr h="614866">
                <a:tc>
                  <a:txBody>
                    <a:bodyPr/>
                    <a:lstStyle>
                      <a:lvl1pPr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 sz="2400">
                          <a:solidFill>
                            <a:schemeClr val="tx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anose="02040502050405020303" pitchFamily="18" charset="0"/>
                        <a:defRPr kumimoji="1" sz="2200">
                          <a:solidFill>
                            <a:schemeClr val="accent2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5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Примечание</a:t>
                      </a:r>
                      <a:endParaRPr kumimoji="0" lang="ru-RU" altLang="ru-RU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9" marR="91449" marT="45712" marB="45712" anchor="ctr" horzOverflow="overflow"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 sz="2400">
                          <a:solidFill>
                            <a:schemeClr val="tx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anose="02040502050405020303" pitchFamily="18" charset="0"/>
                        <a:defRPr kumimoji="1" sz="2200">
                          <a:solidFill>
                            <a:schemeClr val="accent2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ru-RU" altLang="ru-RU" sz="15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Для газовых и газоконденсатных месторождений на суше, морских месторождений в период разведки ППЭ может не составляться</a:t>
                      </a:r>
                      <a:endParaRPr kumimoji="0" lang="ru-RU" altLang="ru-RU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9" marR="91449" marT="45712" marB="45712" anchor="ctr" horzOverflow="overflow"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75981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BF6D9-1D1A-4AF0-A658-AB5D1F55F8DB}" type="slidenum">
              <a:rPr lang="ru-RU" altLang="ru-RU" smtClean="0"/>
              <a:pPr/>
              <a:t>11</a:t>
            </a:fld>
            <a:endParaRPr lang="ru-RU" altLang="ru-RU"/>
          </a:p>
        </p:txBody>
      </p:sp>
      <p:sp>
        <p:nvSpPr>
          <p:cNvPr id="38913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ru-RU" altLang="ru-RU" sz="3200" dirty="0"/>
              <a:t>Стадия Промышленной разработки месторождения</a:t>
            </a:r>
          </a:p>
        </p:txBody>
      </p:sp>
      <p:sp>
        <p:nvSpPr>
          <p:cNvPr id="38915" name="Прямоугольник 5"/>
          <p:cNvSpPr>
            <a:spLocks noChangeArrowheads="1"/>
          </p:cNvSpPr>
          <p:nvPr/>
        </p:nvSpPr>
        <p:spPr bwMode="auto">
          <a:xfrm>
            <a:off x="457200" y="2469558"/>
            <a:ext cx="8201025" cy="38779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1pPr>
            <a:lvl2pPr marL="284163" indent="-28575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9pPr>
          </a:lstStyle>
          <a:p>
            <a:pPr lvl="1" algn="just" eaLnBrk="1" hangingPunct="1">
              <a:spcBef>
                <a:spcPts val="600"/>
              </a:spcBef>
              <a:buClr>
                <a:schemeClr val="accent1">
                  <a:lumMod val="50000"/>
                </a:schemeClr>
              </a:buClr>
              <a:buFont typeface="Wingdings 3" panose="05040102010807070707" pitchFamily="18" charset="2"/>
              <a:buChar char="}"/>
            </a:pPr>
            <a:r>
              <a:rPr kumimoji="0" lang="ru-RU" altLang="ru-RU" sz="1800" dirty="0">
                <a:latin typeface="Arial" panose="020B0604020202020204" pitchFamily="34" charset="0"/>
              </a:rPr>
              <a:t>Соблюдены требования к изученности запасов для категорий А + В1 + В2</a:t>
            </a:r>
          </a:p>
          <a:p>
            <a:pPr lvl="1" algn="just" eaLnBrk="1" hangingPunct="1">
              <a:spcBef>
                <a:spcPts val="600"/>
              </a:spcBef>
              <a:buClr>
                <a:schemeClr val="accent1">
                  <a:lumMod val="50000"/>
                </a:schemeClr>
              </a:buClr>
              <a:buFont typeface="Wingdings 3" panose="05040102010807070707" pitchFamily="18" charset="2"/>
              <a:buChar char="}"/>
            </a:pPr>
            <a:r>
              <a:rPr kumimoji="0" lang="ru-RU" altLang="ru-RU" sz="1800" dirty="0">
                <a:latin typeface="Arial" panose="020B0604020202020204" pitchFamily="34" charset="0"/>
              </a:rPr>
              <a:t>Подсчитаны и прошли государственную экспертизу геологические запасы УВС</a:t>
            </a:r>
          </a:p>
          <a:p>
            <a:pPr lvl="1" algn="just" eaLnBrk="1" hangingPunct="1">
              <a:spcBef>
                <a:spcPts val="600"/>
              </a:spcBef>
              <a:buClr>
                <a:schemeClr val="accent1">
                  <a:lumMod val="50000"/>
                </a:schemeClr>
              </a:buClr>
              <a:buFont typeface="Wingdings 3" panose="05040102010807070707" pitchFamily="18" charset="2"/>
              <a:buChar char="}"/>
            </a:pPr>
            <a:r>
              <a:rPr kumimoji="0" lang="ru-RU" altLang="ru-RU" sz="1800" dirty="0">
                <a:latin typeface="Arial" panose="020B0604020202020204" pitchFamily="34" charset="0"/>
              </a:rPr>
              <a:t>Составлена, согласована и утверждена ТСР месторождения</a:t>
            </a:r>
          </a:p>
          <a:p>
            <a:pPr lvl="1" algn="just" eaLnBrk="1" hangingPunct="1">
              <a:spcBef>
                <a:spcPts val="600"/>
              </a:spcBef>
              <a:buClr>
                <a:schemeClr val="accent1">
                  <a:lumMod val="50000"/>
                </a:schemeClr>
              </a:buClr>
              <a:buFont typeface="Wingdings 3" panose="05040102010807070707" pitchFamily="18" charset="2"/>
              <a:buChar char="}"/>
            </a:pPr>
            <a:r>
              <a:rPr kumimoji="0" lang="ru-RU" altLang="ru-RU" sz="1800" dirty="0">
                <a:latin typeface="Arial" panose="020B0604020202020204" pitchFamily="34" charset="0"/>
              </a:rPr>
              <a:t>Изучены гидрогеологические, геокриологические, экологические условия разработки</a:t>
            </a:r>
          </a:p>
          <a:p>
            <a:pPr lvl="1" algn="just" eaLnBrk="1" hangingPunct="1">
              <a:spcBef>
                <a:spcPts val="600"/>
              </a:spcBef>
              <a:buClr>
                <a:schemeClr val="accent1">
                  <a:lumMod val="50000"/>
                </a:schemeClr>
              </a:buClr>
              <a:buFont typeface="Wingdings 3" panose="05040102010807070707" pitchFamily="18" charset="2"/>
              <a:buChar char="}"/>
            </a:pPr>
            <a:r>
              <a:rPr kumimoji="0" lang="ru-RU" altLang="ru-RU" sz="1800" dirty="0">
                <a:latin typeface="Arial" panose="020B0604020202020204" pitchFamily="34" charset="0"/>
              </a:rPr>
              <a:t>Оценены наличие и возможность добычи подземных вод для собственных нужд в пределах горного отвода</a:t>
            </a:r>
          </a:p>
          <a:p>
            <a:pPr lvl="1" algn="just" eaLnBrk="1" hangingPunct="1">
              <a:spcBef>
                <a:spcPts val="600"/>
              </a:spcBef>
              <a:buClr>
                <a:schemeClr val="accent1">
                  <a:lumMod val="50000"/>
                </a:schemeClr>
              </a:buClr>
              <a:buFont typeface="Wingdings 3" panose="05040102010807070707" pitchFamily="18" charset="2"/>
              <a:buChar char="}"/>
            </a:pPr>
            <a:r>
              <a:rPr kumimoji="0" lang="ru-RU" altLang="ru-RU" sz="1800" dirty="0">
                <a:latin typeface="Arial" panose="020B0604020202020204" pitchFamily="34" charset="0"/>
              </a:rPr>
              <a:t>Установлено наличие / отсутствие поглощающих горизонтов для сброса промышленных и сточных вод</a:t>
            </a:r>
          </a:p>
          <a:p>
            <a:pPr lvl="1" algn="just" eaLnBrk="1" hangingPunct="1">
              <a:spcBef>
                <a:spcPts val="600"/>
              </a:spcBef>
              <a:buClr>
                <a:schemeClr val="accent1">
                  <a:lumMod val="50000"/>
                </a:schemeClr>
              </a:buClr>
              <a:buFont typeface="Wingdings 3" panose="05040102010807070707" pitchFamily="18" charset="2"/>
              <a:buChar char="}"/>
            </a:pPr>
            <a:endParaRPr kumimoji="0" lang="ru-RU" altLang="ru-RU" sz="1800" dirty="0">
              <a:latin typeface="Arial" panose="020B0604020202020204" pitchFamily="34" charset="0"/>
            </a:endParaRPr>
          </a:p>
        </p:txBody>
      </p:sp>
      <p:cxnSp>
        <p:nvCxnSpPr>
          <p:cNvPr id="7" name="Прямая соединительная линия 6"/>
          <p:cNvCxnSpPr>
            <a:cxnSpLocks noChangeShapeType="1"/>
          </p:cNvCxnSpPr>
          <p:nvPr/>
        </p:nvCxnSpPr>
        <p:spPr bwMode="auto">
          <a:xfrm>
            <a:off x="395288" y="2354575"/>
            <a:ext cx="8262937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>
            <a:outerShdw blurRad="51500" dist="25400" dir="5400000" rotWithShape="0">
              <a:srgbClr val="808080">
                <a:alpha val="39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8917" name="Прямоугольник 7"/>
          <p:cNvSpPr>
            <a:spLocks noChangeArrowheads="1"/>
          </p:cNvSpPr>
          <p:nvPr/>
        </p:nvSpPr>
        <p:spPr bwMode="auto">
          <a:xfrm>
            <a:off x="457199" y="1574426"/>
            <a:ext cx="8229601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</a:pPr>
            <a:r>
              <a:rPr kumimoji="0" lang="ru-RU" altLang="ru-RU" sz="2000" b="1" dirty="0">
                <a:latin typeface="Arial" panose="020B0604020202020204" pitchFamily="34" charset="0"/>
              </a:rPr>
              <a:t>Месторождение считается введенным в промышленную разработку при соблюдении условий:</a:t>
            </a:r>
          </a:p>
        </p:txBody>
      </p:sp>
    </p:spTree>
    <p:extLst>
      <p:ext uri="{BB962C8B-B14F-4D97-AF65-F5344CB8AC3E}">
        <p14:creationId xmlns:p14="http://schemas.microsoft.com/office/powerpoint/2010/main" val="235207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BF6D9-1D1A-4AF0-A658-AB5D1F55F8DB}" type="slidenum">
              <a:rPr lang="ru-RU" altLang="ru-RU" smtClean="0"/>
              <a:pPr/>
              <a:t>12</a:t>
            </a:fld>
            <a:endParaRPr lang="ru-RU" altLang="ru-RU"/>
          </a:p>
        </p:txBody>
      </p:sp>
      <p:sp>
        <p:nvSpPr>
          <p:cNvPr id="40961" name="Заголовок 1"/>
          <p:cNvSpPr>
            <a:spLocks noGrp="1"/>
          </p:cNvSpPr>
          <p:nvPr>
            <p:ph type="title"/>
          </p:nvPr>
        </p:nvSpPr>
        <p:spPr>
          <a:xfrm>
            <a:off x="441958" y="194308"/>
            <a:ext cx="8260081" cy="490066"/>
          </a:xfrm>
        </p:spPr>
        <p:txBody>
          <a:bodyPr>
            <a:noAutofit/>
          </a:bodyPr>
          <a:lstStyle/>
          <a:p>
            <a:pPr algn="l" eaLnBrk="1" hangingPunct="1"/>
            <a:r>
              <a:rPr kumimoji="0" lang="ru-RU" altLang="ru-RU" sz="3600" dirty="0" smtClean="0">
                <a:cs typeface="Arial" panose="020B0604020202020204" pitchFamily="34" charset="0"/>
              </a:rPr>
              <a:t>Технологические показатели разработки месторождений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9410669"/>
              </p:ext>
            </p:extLst>
          </p:nvPr>
        </p:nvGraphicFramePr>
        <p:xfrm>
          <a:off x="441959" y="1707106"/>
          <a:ext cx="8260081" cy="4070351"/>
        </p:xfrm>
        <a:graphic>
          <a:graphicData uri="http://schemas.openxmlformats.org/drawingml/2006/table">
            <a:tbl>
              <a:tblPr/>
              <a:tblGrid>
                <a:gridCol w="1550126"/>
                <a:gridCol w="1393371"/>
                <a:gridCol w="5316584"/>
              </a:tblGrid>
              <a:tr h="579438">
                <a:tc>
                  <a:txBody>
                    <a:bodyPr/>
                    <a:lstStyle>
                      <a:lvl1pPr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 sz="2400">
                          <a:solidFill>
                            <a:schemeClr val="tx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anose="02040502050405020303" pitchFamily="18" charset="0"/>
                        <a:defRPr kumimoji="1" sz="2200">
                          <a:solidFill>
                            <a:schemeClr val="accent2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Категория запасов</a:t>
                      </a:r>
                    </a:p>
                  </a:txBody>
                  <a:tcPr marL="91433" marR="91433" marT="45734" marB="45734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 sz="2400">
                          <a:solidFill>
                            <a:schemeClr val="tx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anose="02040502050405020303" pitchFamily="18" charset="0"/>
                        <a:defRPr kumimoji="1" sz="2200">
                          <a:solidFill>
                            <a:schemeClr val="accent2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Вид ПТД</a:t>
                      </a:r>
                    </a:p>
                  </a:txBody>
                  <a:tcPr marL="91433" marR="91433" marT="45734" marB="4573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 sz="2400">
                          <a:solidFill>
                            <a:schemeClr val="tx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anose="02040502050405020303" pitchFamily="18" charset="0"/>
                        <a:defRPr kumimoji="1" sz="2200">
                          <a:solidFill>
                            <a:schemeClr val="accent2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Примечание</a:t>
                      </a:r>
                    </a:p>
                  </a:txBody>
                  <a:tcPr marL="91433" marR="91433" marT="45734" marB="4573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868363">
                <a:tc>
                  <a:txBody>
                    <a:bodyPr/>
                    <a:lstStyle>
                      <a:lvl1pPr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 sz="2400">
                          <a:solidFill>
                            <a:schemeClr val="tx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anose="02040502050405020303" pitchFamily="18" charset="0"/>
                        <a:defRPr kumimoji="1" sz="2200">
                          <a:solidFill>
                            <a:schemeClr val="accent2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С1</a:t>
                      </a:r>
                    </a:p>
                  </a:txBody>
                  <a:tcPr marL="91433" marR="91433" marT="45734" marB="45734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 sz="2400">
                          <a:solidFill>
                            <a:schemeClr val="tx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anose="02040502050405020303" pitchFamily="18" charset="0"/>
                        <a:defRPr kumimoji="1" sz="2200">
                          <a:solidFill>
                            <a:schemeClr val="accent2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ППЭ</a:t>
                      </a:r>
                    </a:p>
                  </a:txBody>
                  <a:tcPr marL="91433" marR="91433" marT="45734" marB="45734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 sz="2400">
                          <a:solidFill>
                            <a:schemeClr val="tx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anose="02040502050405020303" pitchFamily="18" charset="0"/>
                        <a:defRPr kumimoji="1" sz="2200">
                          <a:solidFill>
                            <a:schemeClr val="accent2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Технологические показатели разработки прописываются в Протоколе, но отклонения </a:t>
                      </a:r>
                      <a:r>
                        <a:rPr kumimoji="0" lang="ru-RU" alt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не регламентируются </a:t>
                      </a:r>
                    </a:p>
                  </a:txBody>
                  <a:tcPr marL="91433" marR="91433" marT="45734" marB="45734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EF3"/>
                    </a:solidFill>
                  </a:tcPr>
                </a:tc>
              </a:tr>
              <a:tr h="1311275">
                <a:tc>
                  <a:txBody>
                    <a:bodyPr/>
                    <a:lstStyle>
                      <a:lvl1pPr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 sz="2400">
                          <a:solidFill>
                            <a:schemeClr val="tx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anose="02040502050405020303" pitchFamily="18" charset="0"/>
                        <a:defRPr kumimoji="1" sz="2200">
                          <a:solidFill>
                            <a:schemeClr val="accent2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 + В1</a:t>
                      </a:r>
                    </a:p>
                  </a:txBody>
                  <a:tcPr marL="91433" marR="91433" marT="45734" marB="45734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 sz="2400">
                          <a:solidFill>
                            <a:schemeClr val="tx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anose="02040502050405020303" pitchFamily="18" charset="0"/>
                        <a:defRPr kumimoji="1" sz="2200">
                          <a:solidFill>
                            <a:schemeClr val="accent2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ТСР / ТПР</a:t>
                      </a:r>
                    </a:p>
                  </a:txBody>
                  <a:tcPr marL="91433" marR="91433" marT="45734" marB="45734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 sz="2400">
                          <a:solidFill>
                            <a:schemeClr val="tx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anose="02040502050405020303" pitchFamily="18" charset="0"/>
                        <a:defRPr kumimoji="1" sz="2200">
                          <a:solidFill>
                            <a:schemeClr val="accent2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Технологические показатели разработки,  рассчитанные в границах запасов УВС по данным категориям, </a:t>
                      </a:r>
                      <a:r>
                        <a:rPr kumimoji="0" lang="ru-RU" alt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утверждаются уполномоченными гос. органами и являются предметом государственного надзора</a:t>
                      </a:r>
                    </a:p>
                  </a:txBody>
                  <a:tcPr marL="91433" marR="91433" marT="45734" marB="45734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>
                      <a:lvl1pPr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 sz="2400">
                          <a:solidFill>
                            <a:schemeClr val="tx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anose="02040502050405020303" pitchFamily="18" charset="0"/>
                        <a:defRPr kumimoji="1" sz="2200">
                          <a:solidFill>
                            <a:schemeClr val="accent2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С1 + С2</a:t>
                      </a:r>
                    </a:p>
                  </a:txBody>
                  <a:tcPr marL="91433" marR="91433" marT="45734" marB="45734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 sz="2400">
                          <a:solidFill>
                            <a:schemeClr val="tx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anose="02040502050405020303" pitchFamily="18" charset="0"/>
                        <a:defRPr kumimoji="1" sz="2200">
                          <a:solidFill>
                            <a:schemeClr val="accent2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ППЭ</a:t>
                      </a:r>
                    </a:p>
                  </a:txBody>
                  <a:tcPr marL="91433" marR="91433" marT="45734" marB="45734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EF3"/>
                    </a:solidFill>
                  </a:tcPr>
                </a:tc>
                <a:tc rowSpan="2">
                  <a:txBody>
                    <a:bodyPr/>
                    <a:lstStyle>
                      <a:lvl1pPr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 sz="2400">
                          <a:solidFill>
                            <a:schemeClr val="tx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anose="02040502050405020303" pitchFamily="18" charset="0"/>
                        <a:defRPr kumimoji="1" sz="2200">
                          <a:solidFill>
                            <a:schemeClr val="accent2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Технологические показатели разработки, рассчитанные в границах запасов УВС по данным категориям, </a:t>
                      </a:r>
                      <a:r>
                        <a:rPr kumimoji="0" lang="ru-RU" alt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используются для перспективного планирования</a:t>
                      </a: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добычи, обустройства, объемов буровых и строительных работ, и т.д.</a:t>
                      </a:r>
                    </a:p>
                  </a:txBody>
                  <a:tcPr marL="91433" marR="91433" marT="45734" marB="45734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EF3"/>
                    </a:solidFill>
                  </a:tcPr>
                </a:tc>
              </a:tr>
              <a:tr h="939800">
                <a:tc>
                  <a:txBody>
                    <a:bodyPr/>
                    <a:lstStyle>
                      <a:lvl1pPr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 sz="2400">
                          <a:solidFill>
                            <a:schemeClr val="tx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anose="02040502050405020303" pitchFamily="18" charset="0"/>
                        <a:defRPr kumimoji="1" sz="2200">
                          <a:solidFill>
                            <a:schemeClr val="accent2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 + В1 + В2</a:t>
                      </a:r>
                    </a:p>
                  </a:txBody>
                  <a:tcPr marL="91433" marR="91433" marT="45734" marB="45734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 sz="2400">
                          <a:solidFill>
                            <a:schemeClr val="tx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anose="02040502050405020303" pitchFamily="18" charset="0"/>
                        <a:defRPr kumimoji="1" sz="2200">
                          <a:solidFill>
                            <a:schemeClr val="accent2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ТСР / ТПР</a:t>
                      </a:r>
                    </a:p>
                  </a:txBody>
                  <a:tcPr marL="91433" marR="91433" marT="45734" marB="45734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6588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BF6D9-1D1A-4AF0-A658-AB5D1F55F8DB}" type="slidenum">
              <a:rPr lang="ru-RU" altLang="ru-RU" smtClean="0"/>
              <a:pPr/>
              <a:t>13</a:t>
            </a:fld>
            <a:endParaRPr lang="ru-RU" altLang="ru-RU"/>
          </a:p>
        </p:txBody>
      </p:sp>
      <p:sp>
        <p:nvSpPr>
          <p:cNvPr id="41985" name="Заголовок 1"/>
          <p:cNvSpPr>
            <a:spLocks noGrp="1"/>
          </p:cNvSpPr>
          <p:nvPr>
            <p:ph type="title"/>
          </p:nvPr>
        </p:nvSpPr>
        <p:spPr>
          <a:xfrm>
            <a:off x="312738" y="200118"/>
            <a:ext cx="8229600" cy="490066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pPr algn="l" eaLnBrk="1" hangingPunct="1"/>
            <a:r>
              <a:rPr lang="ru-RU" altLang="ru-RU" sz="3600" dirty="0"/>
              <a:t>Допустимые отклонения в добыче УВС по эксплуатационным объектам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6310138"/>
              </p:ext>
            </p:extLst>
          </p:nvPr>
        </p:nvGraphicFramePr>
        <p:xfrm>
          <a:off x="311150" y="1431925"/>
          <a:ext cx="4116388" cy="4698905"/>
        </p:xfrm>
        <a:graphic>
          <a:graphicData uri="http://schemas.openxmlformats.org/drawingml/2006/table">
            <a:tbl>
              <a:tblPr/>
              <a:tblGrid>
                <a:gridCol w="660400"/>
                <a:gridCol w="1512888"/>
                <a:gridCol w="1943100"/>
              </a:tblGrid>
              <a:tr h="525130">
                <a:tc>
                  <a:txBody>
                    <a:bodyPr/>
                    <a:lstStyle>
                      <a:lvl1pPr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 sz="2400">
                          <a:solidFill>
                            <a:schemeClr val="tx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anose="02040502050405020303" pitchFamily="18" charset="0"/>
                        <a:defRPr kumimoji="1" sz="2200">
                          <a:solidFill>
                            <a:schemeClr val="accent2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№</a:t>
                      </a:r>
                    </a:p>
                  </a:txBody>
                  <a:tcPr marL="82782" marR="82782" marT="18005" marB="1800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 sz="2400">
                          <a:solidFill>
                            <a:schemeClr val="tx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anose="02040502050405020303" pitchFamily="18" charset="0"/>
                        <a:defRPr kumimoji="1" sz="2200">
                          <a:solidFill>
                            <a:schemeClr val="accent2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Проектный уровень добычи</a:t>
                      </a:r>
                    </a:p>
                  </a:txBody>
                  <a:tcPr marL="82782" marR="82782" marT="18005" marB="1800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 sz="2400">
                          <a:solidFill>
                            <a:schemeClr val="tx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anose="02040502050405020303" pitchFamily="18" charset="0"/>
                        <a:defRPr kumimoji="1" sz="2200">
                          <a:solidFill>
                            <a:schemeClr val="accent2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Отклонение, %</a:t>
                      </a:r>
                    </a:p>
                  </a:txBody>
                  <a:tcPr marL="82782" marR="82782" marT="18005" marB="1800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252703">
                <a:tc gridSpan="3">
                  <a:txBody>
                    <a:bodyPr/>
                    <a:lstStyle>
                      <a:lvl1pPr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 sz="2400">
                          <a:solidFill>
                            <a:schemeClr val="tx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anose="02040502050405020303" pitchFamily="18" charset="0"/>
                        <a:defRPr kumimoji="1" sz="2200">
                          <a:solidFill>
                            <a:schemeClr val="accent2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 Добыча нефти, млн. т</a:t>
                      </a:r>
                      <a:endParaRPr kumimoji="0" lang="ru-RU" alt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2782" marR="82782" marT="18005" marB="1800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45067">
                <a:tc>
                  <a:txBody>
                    <a:bodyPr/>
                    <a:lstStyle>
                      <a:lvl1pPr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 sz="2400">
                          <a:solidFill>
                            <a:schemeClr val="tx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anose="02040502050405020303" pitchFamily="18" charset="0"/>
                        <a:defRPr kumimoji="1" sz="2200">
                          <a:solidFill>
                            <a:schemeClr val="accent2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kumimoji="0" lang="en-US" alt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.1.</a:t>
                      </a:r>
                      <a:endParaRPr kumimoji="0" lang="ru-RU" alt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2782" marR="82782" marT="18005" marB="1800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ED"/>
                    </a:solidFill>
                  </a:tcPr>
                </a:tc>
                <a:tc>
                  <a:txBody>
                    <a:bodyPr/>
                    <a:lstStyle>
                      <a:lvl1pPr indent="-900113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 sz="2400">
                          <a:solidFill>
                            <a:schemeClr val="tx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anose="02040502050405020303" pitchFamily="18" charset="0"/>
                        <a:defRPr kumimoji="1" sz="2200">
                          <a:solidFill>
                            <a:schemeClr val="accent2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-900113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 0,01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ED"/>
                    </a:solidFill>
                  </a:tcPr>
                </a:tc>
                <a:tc>
                  <a:txBody>
                    <a:bodyPr/>
                    <a:lstStyle>
                      <a:lvl1pPr indent="-900113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 sz="2400">
                          <a:solidFill>
                            <a:schemeClr val="tx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anose="02040502050405020303" pitchFamily="18" charset="0"/>
                        <a:defRPr kumimoji="1" sz="2200">
                          <a:solidFill>
                            <a:schemeClr val="accent2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-900113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не регламентируется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ED"/>
                    </a:solidFill>
                  </a:tcPr>
                </a:tc>
              </a:tr>
              <a:tr h="245067">
                <a:tc>
                  <a:txBody>
                    <a:bodyPr/>
                    <a:lstStyle>
                      <a:lvl1pPr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 sz="2400">
                          <a:solidFill>
                            <a:schemeClr val="tx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anose="02040502050405020303" pitchFamily="18" charset="0"/>
                        <a:defRPr kumimoji="1" sz="2200">
                          <a:solidFill>
                            <a:schemeClr val="accent2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</a:t>
                      </a:r>
                      <a:r>
                        <a:rPr kumimoji="0" lang="en-US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</a:txBody>
                  <a:tcPr marL="82782" marR="82782" marT="18005" marB="1800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CE5"/>
                    </a:solidFill>
                  </a:tcPr>
                </a:tc>
                <a:tc>
                  <a:txBody>
                    <a:bodyPr/>
                    <a:lstStyle>
                      <a:lvl1pPr indent="-900113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 sz="2400">
                          <a:solidFill>
                            <a:schemeClr val="tx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anose="02040502050405020303" pitchFamily="18" charset="0"/>
                        <a:defRPr kumimoji="1" sz="2200">
                          <a:solidFill>
                            <a:schemeClr val="accent2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-900113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от 0,01 до 0,025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CE5"/>
                    </a:solidFill>
                  </a:tcPr>
                </a:tc>
                <a:tc>
                  <a:txBody>
                    <a:bodyPr/>
                    <a:lstStyle>
                      <a:lvl1pPr indent="-900113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 sz="2400">
                          <a:solidFill>
                            <a:schemeClr val="tx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anose="02040502050405020303" pitchFamily="18" charset="0"/>
                        <a:defRPr kumimoji="1" sz="2200">
                          <a:solidFill>
                            <a:schemeClr val="accent2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-900113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50,0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CE5"/>
                    </a:solidFill>
                  </a:tcPr>
                </a:tc>
              </a:tr>
              <a:tr h="245067">
                <a:tc>
                  <a:txBody>
                    <a:bodyPr/>
                    <a:lstStyle>
                      <a:lvl1pPr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 sz="2400">
                          <a:solidFill>
                            <a:schemeClr val="tx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anose="02040502050405020303" pitchFamily="18" charset="0"/>
                        <a:defRPr kumimoji="1" sz="2200">
                          <a:solidFill>
                            <a:schemeClr val="accent2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</a:t>
                      </a:r>
                      <a:r>
                        <a:rPr kumimoji="0" lang="en-US" alt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r>
                        <a:rPr kumimoji="0" lang="ru-RU" alt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</a:txBody>
                  <a:tcPr marL="82782" marR="82782" marT="18005" marB="1800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E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 sz="2400">
                          <a:solidFill>
                            <a:schemeClr val="tx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anose="02040502050405020303" pitchFamily="18" charset="0"/>
                        <a:defRPr kumimoji="1" sz="2200">
                          <a:solidFill>
                            <a:schemeClr val="accent2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От 0,025 до 0,05</a:t>
                      </a:r>
                    </a:p>
                  </a:txBody>
                  <a:tcPr marL="82782" marR="82782" marT="18005" marB="1800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E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 sz="2400">
                          <a:solidFill>
                            <a:schemeClr val="tx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anose="02040502050405020303" pitchFamily="18" charset="0"/>
                        <a:defRPr kumimoji="1" sz="2200">
                          <a:solidFill>
                            <a:schemeClr val="accent2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40,0</a:t>
                      </a:r>
                    </a:p>
                  </a:txBody>
                  <a:tcPr marL="82782" marR="82782" marT="18005" marB="1800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ED"/>
                    </a:solidFill>
                  </a:tcPr>
                </a:tc>
              </a:tr>
              <a:tr h="245067">
                <a:tc>
                  <a:txBody>
                    <a:bodyPr/>
                    <a:lstStyle>
                      <a:lvl1pPr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 sz="2400">
                          <a:solidFill>
                            <a:schemeClr val="tx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anose="02040502050405020303" pitchFamily="18" charset="0"/>
                        <a:defRPr kumimoji="1" sz="2200">
                          <a:solidFill>
                            <a:schemeClr val="accent2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</a:t>
                      </a:r>
                      <a:r>
                        <a:rPr kumimoji="0" lang="en-US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</a:txBody>
                  <a:tcPr marL="82782" marR="82782" marT="18005" marB="1800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CE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 sz="2400">
                          <a:solidFill>
                            <a:schemeClr val="tx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anose="02040502050405020303" pitchFamily="18" charset="0"/>
                        <a:defRPr kumimoji="1" sz="2200">
                          <a:solidFill>
                            <a:schemeClr val="accent2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От 0,05 до 0,10</a:t>
                      </a:r>
                    </a:p>
                  </a:txBody>
                  <a:tcPr marL="82782" marR="82782" marT="18005" marB="1800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CE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 sz="2400">
                          <a:solidFill>
                            <a:schemeClr val="tx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anose="02040502050405020303" pitchFamily="18" charset="0"/>
                        <a:defRPr kumimoji="1" sz="2200">
                          <a:solidFill>
                            <a:schemeClr val="accent2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30,0</a:t>
                      </a:r>
                    </a:p>
                  </a:txBody>
                  <a:tcPr marL="82782" marR="82782" marT="18005" marB="1800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CE5"/>
                    </a:solidFill>
                  </a:tcPr>
                </a:tc>
              </a:tr>
              <a:tr h="245067">
                <a:tc>
                  <a:txBody>
                    <a:bodyPr/>
                    <a:lstStyle>
                      <a:lvl1pPr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 sz="2400">
                          <a:solidFill>
                            <a:schemeClr val="tx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anose="02040502050405020303" pitchFamily="18" charset="0"/>
                        <a:defRPr kumimoji="1" sz="2200">
                          <a:solidFill>
                            <a:schemeClr val="accent2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</a:t>
                      </a:r>
                      <a:r>
                        <a:rPr kumimoji="0" lang="en-US" alt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r>
                        <a:rPr kumimoji="0" lang="ru-RU" alt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</a:txBody>
                  <a:tcPr marL="82782" marR="82782" marT="18005" marB="1800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E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 sz="2400">
                          <a:solidFill>
                            <a:schemeClr val="tx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anose="02040502050405020303" pitchFamily="18" charset="0"/>
                        <a:defRPr kumimoji="1" sz="2200">
                          <a:solidFill>
                            <a:schemeClr val="accent2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От 0,10 до 1,0</a:t>
                      </a:r>
                    </a:p>
                  </a:txBody>
                  <a:tcPr marL="82782" marR="82782" marT="18005" marB="1800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E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 sz="2400">
                          <a:solidFill>
                            <a:schemeClr val="tx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anose="02040502050405020303" pitchFamily="18" charset="0"/>
                        <a:defRPr kumimoji="1" sz="2200">
                          <a:solidFill>
                            <a:schemeClr val="accent2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25,0</a:t>
                      </a:r>
                    </a:p>
                  </a:txBody>
                  <a:tcPr marL="82782" marR="82782" marT="18005" marB="1800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ED"/>
                    </a:solidFill>
                  </a:tcPr>
                </a:tc>
              </a:tr>
              <a:tr h="245067">
                <a:tc>
                  <a:txBody>
                    <a:bodyPr/>
                    <a:lstStyle>
                      <a:lvl1pPr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 sz="2400">
                          <a:solidFill>
                            <a:schemeClr val="tx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anose="02040502050405020303" pitchFamily="18" charset="0"/>
                        <a:defRPr kumimoji="1" sz="2200">
                          <a:solidFill>
                            <a:schemeClr val="accent2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</a:t>
                      </a:r>
                      <a:r>
                        <a:rPr kumimoji="0" lang="en-US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</a:txBody>
                  <a:tcPr marL="82782" marR="82782" marT="18005" marB="1800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CE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 sz="2400">
                          <a:solidFill>
                            <a:schemeClr val="tx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anose="02040502050405020303" pitchFamily="18" charset="0"/>
                        <a:defRPr kumimoji="1" sz="2200">
                          <a:solidFill>
                            <a:schemeClr val="accent2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От 1,0 до 5,0</a:t>
                      </a:r>
                    </a:p>
                  </a:txBody>
                  <a:tcPr marL="82782" marR="82782" marT="18005" marB="1800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CE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 sz="2400">
                          <a:solidFill>
                            <a:schemeClr val="tx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anose="02040502050405020303" pitchFamily="18" charset="0"/>
                        <a:defRPr kumimoji="1" sz="2200">
                          <a:solidFill>
                            <a:schemeClr val="accent2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20,0</a:t>
                      </a:r>
                    </a:p>
                  </a:txBody>
                  <a:tcPr marL="82782" marR="82782" marT="18005" marB="1800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CE5"/>
                    </a:solidFill>
                  </a:tcPr>
                </a:tc>
              </a:tr>
              <a:tr h="245067">
                <a:tc>
                  <a:txBody>
                    <a:bodyPr/>
                    <a:lstStyle>
                      <a:lvl1pPr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 sz="2400">
                          <a:solidFill>
                            <a:schemeClr val="tx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anose="02040502050405020303" pitchFamily="18" charset="0"/>
                        <a:defRPr kumimoji="1" sz="2200">
                          <a:solidFill>
                            <a:schemeClr val="accent2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</a:t>
                      </a:r>
                      <a:r>
                        <a:rPr kumimoji="0" lang="en-US" alt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r>
                        <a:rPr kumimoji="0" lang="ru-RU" alt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</a:txBody>
                  <a:tcPr marL="82782" marR="82782" marT="18005" marB="1800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E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 sz="2400">
                          <a:solidFill>
                            <a:schemeClr val="tx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anose="02040502050405020303" pitchFamily="18" charset="0"/>
                        <a:defRPr kumimoji="1" sz="2200">
                          <a:solidFill>
                            <a:schemeClr val="accent2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От 5,0 до 10,0</a:t>
                      </a:r>
                    </a:p>
                  </a:txBody>
                  <a:tcPr marL="82782" marR="82782" marT="18005" marB="1800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E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 sz="2400">
                          <a:solidFill>
                            <a:schemeClr val="tx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anose="02040502050405020303" pitchFamily="18" charset="0"/>
                        <a:defRPr kumimoji="1" sz="2200">
                          <a:solidFill>
                            <a:schemeClr val="accent2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15,0</a:t>
                      </a:r>
                    </a:p>
                  </a:txBody>
                  <a:tcPr marL="82782" marR="82782" marT="18005" marB="1800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ED"/>
                    </a:solidFill>
                  </a:tcPr>
                </a:tc>
              </a:tr>
              <a:tr h="245067">
                <a:tc>
                  <a:txBody>
                    <a:bodyPr/>
                    <a:lstStyle>
                      <a:lvl1pPr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 sz="2400">
                          <a:solidFill>
                            <a:schemeClr val="tx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anose="02040502050405020303" pitchFamily="18" charset="0"/>
                        <a:defRPr kumimoji="1" sz="2200">
                          <a:solidFill>
                            <a:schemeClr val="accent2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</a:t>
                      </a:r>
                      <a:r>
                        <a:rPr kumimoji="0" lang="en-US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</a:txBody>
                  <a:tcPr marL="82782" marR="82782" marT="18005" marB="1800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CE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 sz="2400">
                          <a:solidFill>
                            <a:schemeClr val="tx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anose="02040502050405020303" pitchFamily="18" charset="0"/>
                        <a:defRPr kumimoji="1" sz="2200">
                          <a:solidFill>
                            <a:schemeClr val="accent2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От 10,0 до 15,0</a:t>
                      </a:r>
                    </a:p>
                  </a:txBody>
                  <a:tcPr marL="82782" marR="82782" marT="18005" marB="1800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CE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 sz="2400">
                          <a:solidFill>
                            <a:schemeClr val="tx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anose="02040502050405020303" pitchFamily="18" charset="0"/>
                        <a:defRPr kumimoji="1" sz="2200">
                          <a:solidFill>
                            <a:schemeClr val="accent2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12,0</a:t>
                      </a:r>
                    </a:p>
                  </a:txBody>
                  <a:tcPr marL="82782" marR="82782" marT="18005" marB="1800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CE5"/>
                    </a:solidFill>
                  </a:tcPr>
                </a:tc>
              </a:tr>
              <a:tr h="24506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1.9</a:t>
                      </a:r>
                    </a:p>
                  </a:txBody>
                  <a:tcPr marL="82782" marR="82782" marT="18005" marB="1800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От 15,0 до 20,0</a:t>
                      </a:r>
                    </a:p>
                  </a:txBody>
                  <a:tcPr marL="82782" marR="82782" marT="18005" marB="1800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10,0</a:t>
                      </a:r>
                    </a:p>
                  </a:txBody>
                  <a:tcPr marL="82782" marR="82782" marT="18005" marB="1800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ED"/>
                    </a:solidFill>
                  </a:tcPr>
                </a:tc>
              </a:tr>
              <a:tr h="24506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1.10</a:t>
                      </a:r>
                    </a:p>
                  </a:txBody>
                  <a:tcPr marL="82782" marR="82782" marT="18005" marB="1800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C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От 20,0 до 25,0</a:t>
                      </a:r>
                    </a:p>
                  </a:txBody>
                  <a:tcPr marL="82782" marR="82782" marT="18005" marB="1800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C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8,5</a:t>
                      </a:r>
                    </a:p>
                  </a:txBody>
                  <a:tcPr marL="82782" marR="82782" marT="18005" marB="1800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CE5"/>
                    </a:solidFill>
                  </a:tcPr>
                </a:tc>
              </a:tr>
              <a:tr h="245067">
                <a:tc>
                  <a:txBody>
                    <a:bodyPr/>
                    <a:lstStyle>
                      <a:lvl1pPr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 sz="2400">
                          <a:solidFill>
                            <a:schemeClr val="tx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anose="02040502050405020303" pitchFamily="18" charset="0"/>
                        <a:defRPr kumimoji="1" sz="2200">
                          <a:solidFill>
                            <a:schemeClr val="accent2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1.11</a:t>
                      </a:r>
                    </a:p>
                  </a:txBody>
                  <a:tcPr marL="82782" marR="82782" marT="18005" marB="1800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E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 sz="2400">
                          <a:solidFill>
                            <a:schemeClr val="tx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anose="02040502050405020303" pitchFamily="18" charset="0"/>
                        <a:defRPr kumimoji="1" sz="2200">
                          <a:solidFill>
                            <a:schemeClr val="accent2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От 25,0 и выше</a:t>
                      </a:r>
                    </a:p>
                  </a:txBody>
                  <a:tcPr marL="82782" marR="82782" marT="18005" marB="1800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E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 sz="2400">
                          <a:solidFill>
                            <a:schemeClr val="tx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anose="02040502050405020303" pitchFamily="18" charset="0"/>
                        <a:defRPr kumimoji="1" sz="2200">
                          <a:solidFill>
                            <a:schemeClr val="accent2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7,5</a:t>
                      </a:r>
                    </a:p>
                  </a:txBody>
                  <a:tcPr marL="82782" marR="82782" marT="18005" marB="1800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ED"/>
                    </a:solidFill>
                  </a:tcPr>
                </a:tc>
              </a:tr>
              <a:tr h="245067">
                <a:tc gridSpan="3">
                  <a:txBody>
                    <a:bodyPr/>
                    <a:lstStyle>
                      <a:lvl1pPr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 sz="2400">
                          <a:solidFill>
                            <a:schemeClr val="tx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anose="02040502050405020303" pitchFamily="18" charset="0"/>
                        <a:defRPr kumimoji="1" sz="2200">
                          <a:solidFill>
                            <a:schemeClr val="accent2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 Добыча газа, млрд. м</a:t>
                      </a:r>
                      <a:r>
                        <a:rPr kumimoji="0" lang="ru-RU" altLang="ru-RU" sz="12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kumimoji="0" lang="ru-RU" altLang="ru-RU" sz="12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2782" marR="82782" marT="18005" marB="1800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45067">
                <a:tc>
                  <a:txBody>
                    <a:bodyPr/>
                    <a:lstStyle>
                      <a:lvl1pPr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 sz="2400">
                          <a:solidFill>
                            <a:schemeClr val="tx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anose="02040502050405020303" pitchFamily="18" charset="0"/>
                        <a:defRPr kumimoji="1" sz="2200">
                          <a:solidFill>
                            <a:schemeClr val="accent2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2.1.</a:t>
                      </a:r>
                    </a:p>
                  </a:txBody>
                  <a:tcPr marL="82782" marR="82782" marT="18005" marB="1800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E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 sz="2400">
                          <a:solidFill>
                            <a:schemeClr val="tx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anose="02040502050405020303" pitchFamily="18" charset="0"/>
                        <a:defRPr kumimoji="1" sz="2200">
                          <a:solidFill>
                            <a:schemeClr val="accent2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 0,5</a:t>
                      </a:r>
                    </a:p>
                  </a:txBody>
                  <a:tcPr marL="82782" marR="82782" marT="18005" marB="1800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E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 sz="2400">
                          <a:solidFill>
                            <a:schemeClr val="tx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anose="02040502050405020303" pitchFamily="18" charset="0"/>
                        <a:defRPr kumimoji="1" sz="2200">
                          <a:solidFill>
                            <a:schemeClr val="accent2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</a:t>
                      </a:r>
                    </a:p>
                  </a:txBody>
                  <a:tcPr marL="82782" marR="82782" marT="18005" marB="1800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ED"/>
                    </a:solidFill>
                  </a:tcPr>
                </a:tc>
              </a:tr>
              <a:tr h="245067">
                <a:tc>
                  <a:txBody>
                    <a:bodyPr/>
                    <a:lstStyle>
                      <a:lvl1pPr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 sz="2400">
                          <a:solidFill>
                            <a:schemeClr val="tx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anose="02040502050405020303" pitchFamily="18" charset="0"/>
                        <a:defRPr kumimoji="1" sz="2200">
                          <a:solidFill>
                            <a:schemeClr val="accent2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2.2.</a:t>
                      </a:r>
                    </a:p>
                  </a:txBody>
                  <a:tcPr marL="82782" marR="82782" marT="18005" marB="1800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CE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 sz="2400">
                          <a:solidFill>
                            <a:schemeClr val="tx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anose="02040502050405020303" pitchFamily="18" charset="0"/>
                        <a:defRPr kumimoji="1" sz="2200">
                          <a:solidFill>
                            <a:schemeClr val="accent2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От 0,5 до 2</a:t>
                      </a:r>
                    </a:p>
                  </a:txBody>
                  <a:tcPr marL="82782" marR="82782" marT="18005" marB="1800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CE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 sz="2400">
                          <a:solidFill>
                            <a:schemeClr val="tx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anose="02040502050405020303" pitchFamily="18" charset="0"/>
                        <a:defRPr kumimoji="1" sz="2200">
                          <a:solidFill>
                            <a:schemeClr val="accent2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</a:t>
                      </a:r>
                    </a:p>
                  </a:txBody>
                  <a:tcPr marL="82782" marR="82782" marT="18005" marB="1800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CE5"/>
                    </a:solidFill>
                  </a:tcPr>
                </a:tc>
              </a:tr>
              <a:tr h="245067">
                <a:tc>
                  <a:txBody>
                    <a:bodyPr/>
                    <a:lstStyle>
                      <a:lvl1pPr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 sz="2400">
                          <a:solidFill>
                            <a:schemeClr val="tx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anose="02040502050405020303" pitchFamily="18" charset="0"/>
                        <a:defRPr kumimoji="1" sz="2200">
                          <a:solidFill>
                            <a:schemeClr val="accent2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2.3.</a:t>
                      </a:r>
                    </a:p>
                  </a:txBody>
                  <a:tcPr marL="82782" marR="82782" marT="18005" marB="1800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E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 sz="2400">
                          <a:solidFill>
                            <a:schemeClr val="tx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anose="02040502050405020303" pitchFamily="18" charset="0"/>
                        <a:defRPr kumimoji="1" sz="2200">
                          <a:solidFill>
                            <a:schemeClr val="accent2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От 2 до 10</a:t>
                      </a:r>
                    </a:p>
                  </a:txBody>
                  <a:tcPr marL="82782" marR="82782" marT="18005" marB="1800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E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 sz="2400">
                          <a:solidFill>
                            <a:schemeClr val="tx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anose="02040502050405020303" pitchFamily="18" charset="0"/>
                        <a:defRPr kumimoji="1" sz="2200">
                          <a:solidFill>
                            <a:schemeClr val="accent2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 </a:t>
                      </a:r>
                    </a:p>
                  </a:txBody>
                  <a:tcPr marL="82782" marR="82782" marT="18005" marB="1800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ED"/>
                    </a:solidFill>
                  </a:tcPr>
                </a:tc>
              </a:tr>
              <a:tr h="245067">
                <a:tc>
                  <a:txBody>
                    <a:bodyPr/>
                    <a:lstStyle>
                      <a:lvl1pPr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 sz="2400">
                          <a:solidFill>
                            <a:schemeClr val="tx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anose="02040502050405020303" pitchFamily="18" charset="0"/>
                        <a:defRPr kumimoji="1" sz="2200">
                          <a:solidFill>
                            <a:schemeClr val="accent2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2.4.</a:t>
                      </a:r>
                    </a:p>
                  </a:txBody>
                  <a:tcPr marL="82782" marR="82782" marT="18005" marB="1800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CE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 sz="2400">
                          <a:solidFill>
                            <a:schemeClr val="tx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anose="02040502050405020303" pitchFamily="18" charset="0"/>
                        <a:defRPr kumimoji="1" sz="2200">
                          <a:solidFill>
                            <a:schemeClr val="accent2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Свыше 10</a:t>
                      </a:r>
                    </a:p>
                  </a:txBody>
                  <a:tcPr marL="82782" marR="82782" marT="18005" marB="1800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CE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 sz="2400">
                          <a:solidFill>
                            <a:schemeClr val="tx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anose="02040502050405020303" pitchFamily="18" charset="0"/>
                        <a:defRPr kumimoji="1" sz="2200">
                          <a:solidFill>
                            <a:schemeClr val="accent2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 marL="82782" marR="82782" marT="18005" marB="1800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CE5"/>
                    </a:solidFill>
                  </a:tcPr>
                </a:tc>
              </a:tr>
            </a:tbl>
          </a:graphicData>
        </a:graphic>
      </p:graphicFrame>
      <p:sp>
        <p:nvSpPr>
          <p:cNvPr id="42056" name="TextBox 4"/>
          <p:cNvSpPr txBox="1">
            <a:spLocks noChangeArrowheads="1"/>
          </p:cNvSpPr>
          <p:nvPr/>
        </p:nvSpPr>
        <p:spPr bwMode="auto">
          <a:xfrm>
            <a:off x="4427538" y="1467399"/>
            <a:ext cx="4537075" cy="45550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spcBef>
                <a:spcPts val="600"/>
              </a:spcBef>
              <a:spcAft>
                <a:spcPts val="600"/>
              </a:spcAft>
              <a:buClr>
                <a:schemeClr val="accent1">
                  <a:lumMod val="50000"/>
                </a:schemeClr>
              </a:buClr>
              <a:buFont typeface="Wingdings 3" panose="05040102010807070707" pitchFamily="18" charset="2"/>
              <a:buChar char="}"/>
            </a:pPr>
            <a:r>
              <a:rPr kumimoji="0" lang="ru-RU" altLang="ru-RU" sz="1500" dirty="0">
                <a:latin typeface="Arial" panose="020B0604020202020204" pitchFamily="34" charset="0"/>
                <a:ea typeface="ヒラギノ角ゴ Pro W3" charset="-128"/>
              </a:rPr>
              <a:t>Отклонения фактической годовой добычи нефти / газа в случае ограничений на их реализацию (</a:t>
            </a:r>
            <a:r>
              <a:rPr kumimoji="0" lang="ru-RU" altLang="ru-RU" sz="1500" dirty="0">
                <a:solidFill>
                  <a:srgbClr val="C00000"/>
                </a:solidFill>
                <a:latin typeface="Arial" panose="020B0604020202020204" pitchFamily="34" charset="0"/>
                <a:ea typeface="ヒラギノ角ゴ Pro W3" charset="-128"/>
              </a:rPr>
              <a:t>форс-мажор</a:t>
            </a:r>
            <a:r>
              <a:rPr kumimoji="0" lang="ru-RU" altLang="ru-RU" sz="1500" dirty="0">
                <a:latin typeface="Arial" panose="020B0604020202020204" pitchFamily="34" charset="0"/>
                <a:ea typeface="ヒラギノ角ゴ Pro W3" charset="-128"/>
              </a:rPr>
              <a:t>) </a:t>
            </a:r>
            <a:r>
              <a:rPr kumimoji="0" lang="ru-RU" altLang="ru-RU" sz="1500" dirty="0">
                <a:solidFill>
                  <a:srgbClr val="C00000"/>
                </a:solidFill>
                <a:latin typeface="Arial" panose="020B0604020202020204" pitchFamily="34" charset="0"/>
                <a:ea typeface="ヒラギノ角ゴ Pro W3" charset="-128"/>
              </a:rPr>
              <a:t>принимаются как допустимые</a:t>
            </a:r>
            <a:r>
              <a:rPr kumimoji="0" lang="ru-RU" altLang="ru-RU" sz="1500" dirty="0">
                <a:latin typeface="Arial" panose="020B0604020202020204" pitchFamily="34" charset="0"/>
                <a:ea typeface="ヒラギノ角ゴ Pro W3" charset="-128"/>
              </a:rPr>
              <a:t> (с учетом выполнения остальных проектных решений)</a:t>
            </a:r>
          </a:p>
          <a:p>
            <a:pPr algn="just" eaLnBrk="1" hangingPunct="1">
              <a:spcBef>
                <a:spcPts val="600"/>
              </a:spcBef>
              <a:spcAft>
                <a:spcPts val="600"/>
              </a:spcAft>
              <a:buClr>
                <a:schemeClr val="accent1">
                  <a:lumMod val="50000"/>
                </a:schemeClr>
              </a:buClr>
              <a:buFont typeface="Wingdings 3" panose="05040102010807070707" pitchFamily="18" charset="2"/>
              <a:buChar char="}"/>
            </a:pPr>
            <a:r>
              <a:rPr kumimoji="0" lang="ru-RU" altLang="ru-RU" sz="1500" dirty="0" smtClean="0">
                <a:latin typeface="Arial" panose="020B0604020202020204" pitchFamily="34" charset="0"/>
                <a:ea typeface="ヒラギノ角ゴ Pro W3" charset="-128"/>
              </a:rPr>
              <a:t>Допустимые </a:t>
            </a:r>
            <a:r>
              <a:rPr kumimoji="0" lang="ru-RU" altLang="ru-RU" sz="1500" dirty="0">
                <a:solidFill>
                  <a:srgbClr val="C00000"/>
                </a:solidFill>
                <a:latin typeface="Arial" panose="020B0604020202020204" pitchFamily="34" charset="0"/>
                <a:ea typeface="ヒラギノ角ゴ Pro W3" charset="-128"/>
              </a:rPr>
              <a:t>отклонения добычи газовых и газоконденсатных месторождений</a:t>
            </a:r>
            <a:r>
              <a:rPr kumimoji="0" lang="ru-RU" altLang="ru-RU" sz="1500" dirty="0">
                <a:latin typeface="Arial" panose="020B0604020202020204" pitchFamily="34" charset="0"/>
                <a:ea typeface="ヒラギノ角ゴ Pro W3" charset="-128"/>
              </a:rPr>
              <a:t>, обеспечивающих газоснабжение местных потребителей, </a:t>
            </a:r>
            <a:r>
              <a:rPr kumimoji="0" lang="ru-RU" altLang="ru-RU" sz="1500" dirty="0">
                <a:solidFill>
                  <a:srgbClr val="C00000"/>
                </a:solidFill>
                <a:latin typeface="Arial" panose="020B0604020202020204" pitchFamily="34" charset="0"/>
                <a:ea typeface="ヒラギノ角ゴ Pro W3" charset="-128"/>
              </a:rPr>
              <a:t>не регламентируются</a:t>
            </a:r>
            <a:r>
              <a:rPr kumimoji="0" lang="ru-RU" altLang="ru-RU" sz="1500" dirty="0">
                <a:latin typeface="Arial" panose="020B0604020202020204" pitchFamily="34" charset="0"/>
                <a:ea typeface="ヒラギノ角ゴ Pro W3" charset="-128"/>
              </a:rPr>
              <a:t>, если связаны с изменением спроса (с учетом выполнения остальных проектных решений</a:t>
            </a:r>
            <a:r>
              <a:rPr kumimoji="0" lang="ru-RU" altLang="ru-RU" sz="1500" dirty="0" smtClean="0">
                <a:latin typeface="Arial" panose="020B0604020202020204" pitchFamily="34" charset="0"/>
                <a:ea typeface="ヒラギノ角ゴ Pro W3" charset="-128"/>
              </a:rPr>
              <a:t>)</a:t>
            </a:r>
          </a:p>
          <a:p>
            <a:pPr algn="just" eaLnBrk="1" hangingPunct="1">
              <a:spcBef>
                <a:spcPts val="600"/>
              </a:spcBef>
              <a:spcAft>
                <a:spcPts val="600"/>
              </a:spcAft>
              <a:buClr>
                <a:schemeClr val="accent1">
                  <a:lumMod val="50000"/>
                </a:schemeClr>
              </a:buClr>
              <a:buFont typeface="Wingdings 3" panose="05040102010807070707" pitchFamily="18" charset="2"/>
              <a:buChar char="}"/>
            </a:pPr>
            <a:r>
              <a:rPr kumimoji="0" lang="ru-RU" altLang="ru-RU" sz="1500" dirty="0" smtClean="0">
                <a:latin typeface="Arial" panose="020B0604020202020204" pitchFamily="34" charset="0"/>
                <a:ea typeface="ヒラギノ角ゴ Pro W3" charset="-128"/>
              </a:rPr>
              <a:t>Для м-й, находящихся в промышленной разработке, уровень добычи которых не регламентируется (в соответствии с таблицей), а накопленная добыча нефти после </a:t>
            </a:r>
            <a:r>
              <a:rPr kumimoji="0" lang="ru-RU" altLang="ru-RU" sz="1500" b="1" dirty="0" smtClean="0">
                <a:solidFill>
                  <a:srgbClr val="C00000"/>
                </a:solidFill>
                <a:latin typeface="Arial" panose="020B0604020202020204" pitchFamily="34" charset="0"/>
                <a:ea typeface="ヒラギノ角ゴ Pro W3" charset="-128"/>
              </a:rPr>
              <a:t>5</a:t>
            </a:r>
            <a:r>
              <a:rPr kumimoji="0" lang="ru-RU" altLang="ru-RU" sz="1500" dirty="0" smtClean="0">
                <a:latin typeface="Arial" panose="020B0604020202020204" pitchFamily="34" charset="0"/>
                <a:ea typeface="ヒラギノ角ゴ Pro W3" charset="-128"/>
              </a:rPr>
              <a:t> лет с даты утверждения ПТД превышает отклонение в </a:t>
            </a:r>
            <a:r>
              <a:rPr kumimoji="0" lang="ru-RU" altLang="ru-RU" sz="1500" b="1" dirty="0" smtClean="0">
                <a:solidFill>
                  <a:srgbClr val="C00000"/>
                </a:solidFill>
                <a:latin typeface="Arial" panose="020B0604020202020204" pitchFamily="34" charset="0"/>
                <a:ea typeface="ヒラギノ角ゴ Pro W3" charset="-128"/>
              </a:rPr>
              <a:t>50</a:t>
            </a:r>
            <a:r>
              <a:rPr kumimoji="0" lang="ru-RU" altLang="ru-RU" sz="1500" dirty="0" smtClean="0">
                <a:latin typeface="Arial" panose="020B0604020202020204" pitchFamily="34" charset="0"/>
                <a:ea typeface="ヒラギノ角ゴ Pro W3" charset="-128"/>
              </a:rPr>
              <a:t>%, должен быть составлен новый ПТД</a:t>
            </a:r>
            <a:endParaRPr kumimoji="0" lang="ru-RU" altLang="ru-RU" sz="1500" dirty="0">
              <a:latin typeface="Arial" panose="020B0604020202020204" pitchFamily="34" charset="0"/>
              <a:ea typeface="ヒラギノ角ゴ Pro W3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95426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Номер слайда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BF6D9-1D1A-4AF0-A658-AB5D1F55F8DB}" type="slidenum">
              <a:rPr lang="ru-RU" altLang="ru-RU" smtClean="0"/>
              <a:pPr/>
              <a:t>14</a:t>
            </a:fld>
            <a:endParaRPr lang="ru-RU" alt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3584" y="229255"/>
            <a:ext cx="8761911" cy="490066"/>
          </a:xfrm>
        </p:spPr>
        <p:txBody>
          <a:bodyPr>
            <a:noAutofit/>
          </a:bodyPr>
          <a:lstStyle/>
          <a:p>
            <a:pPr algn="l"/>
            <a:r>
              <a:rPr lang="ru-RU" sz="3200" dirty="0" smtClean="0"/>
              <a:t>Государственный надзор за геологическим изучением, рациональным использованием и охраной недр</a:t>
            </a:r>
            <a:endParaRPr lang="ru-RU" sz="3200" dirty="0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495300" y="3174201"/>
            <a:ext cx="819150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9pPr>
          </a:lstStyle>
          <a:p>
            <a:pPr lvl="1" algn="just" eaLnBrk="1" hangingPunct="1">
              <a:spcBef>
                <a:spcPts val="600"/>
              </a:spcBef>
              <a:spcAft>
                <a:spcPts val="0"/>
              </a:spcAft>
              <a:buClr>
                <a:srgbClr val="7F7F7F"/>
              </a:buClr>
              <a:buFont typeface="Wingdings 3" panose="05040102010807070707" pitchFamily="18" charset="2"/>
              <a:buChar char="}"/>
            </a:pPr>
            <a:r>
              <a:rPr kumimoji="0" lang="ru-RU" altLang="ru-RU" sz="1600" dirty="0" smtClean="0">
                <a:latin typeface="Arial" panose="020B0604020202020204" pitchFamily="34" charset="0"/>
              </a:rPr>
              <a:t>В соответствии с п.5.4. Правил разработки</a:t>
            </a:r>
            <a:endParaRPr kumimoji="0" lang="ru-RU" altLang="ru-RU" sz="1600" dirty="0">
              <a:latin typeface="Arial" panose="020B0604020202020204" pitchFamily="34" charset="0"/>
            </a:endParaRPr>
          </a:p>
        </p:txBody>
      </p:sp>
      <p:cxnSp>
        <p:nvCxnSpPr>
          <p:cNvPr id="6" name="Прямая соединительная линия 5"/>
          <p:cNvCxnSpPr>
            <a:cxnSpLocks noChangeShapeType="1"/>
          </p:cNvCxnSpPr>
          <p:nvPr/>
        </p:nvCxnSpPr>
        <p:spPr bwMode="auto">
          <a:xfrm>
            <a:off x="495301" y="3149939"/>
            <a:ext cx="8191499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>
            <a:outerShdw blurRad="51500" dist="25400" dir="5400000" rotWithShape="0">
              <a:srgbClr val="808080">
                <a:alpha val="39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" name="Прямоугольник 7"/>
          <p:cNvSpPr>
            <a:spLocks noChangeArrowheads="1"/>
          </p:cNvSpPr>
          <p:nvPr/>
        </p:nvSpPr>
        <p:spPr bwMode="auto">
          <a:xfrm>
            <a:off x="495300" y="2813251"/>
            <a:ext cx="819150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spcBef>
                <a:spcPts val="600"/>
              </a:spcBef>
              <a:spcAft>
                <a:spcPts val="600"/>
              </a:spcAft>
              <a:buClr>
                <a:schemeClr val="accent1">
                  <a:lumMod val="50000"/>
                </a:schemeClr>
              </a:buClr>
              <a:buFont typeface="Wingdings 3" panose="05040102010807070707" pitchFamily="18" charset="2"/>
              <a:buChar char="}"/>
            </a:pPr>
            <a:r>
              <a:rPr kumimoji="0" lang="ru-RU" altLang="ru-RU" sz="1600" b="1" dirty="0" smtClean="0">
                <a:latin typeface="Arial" panose="020B0604020202020204" pitchFamily="34" charset="0"/>
              </a:rPr>
              <a:t>Уровни добычи нефти и / или свободного газа (категория запасов А+В1):</a:t>
            </a:r>
            <a:endParaRPr kumimoji="0" lang="ru-RU" altLang="ru-RU" sz="1600" b="1" dirty="0">
              <a:latin typeface="Arial" panose="020B0604020202020204" pitchFamily="34" charset="0"/>
            </a:endParaRP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495300" y="3992138"/>
            <a:ext cx="81915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9pPr>
          </a:lstStyle>
          <a:p>
            <a:pPr lvl="1" algn="just" eaLnBrk="1" hangingPunct="1"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Font typeface="Wingdings 3" panose="05040102010807070707" pitchFamily="18" charset="2"/>
              <a:buChar char="}"/>
            </a:pPr>
            <a:r>
              <a:rPr kumimoji="0" lang="ru-RU" altLang="ru-RU" sz="1600" dirty="0" smtClean="0">
                <a:latin typeface="Arial" panose="020B0604020202020204" pitchFamily="34" charset="0"/>
              </a:rPr>
              <a:t>Превышение – не регламентируется</a:t>
            </a:r>
          </a:p>
          <a:p>
            <a:pPr lvl="1" algn="just" eaLnBrk="1" hangingPunct="1"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Font typeface="Wingdings 3" panose="05040102010807070707" pitchFamily="18" charset="2"/>
              <a:buChar char="}"/>
            </a:pPr>
            <a:r>
              <a:rPr kumimoji="0" lang="ru-RU" altLang="ru-RU" sz="1600" dirty="0" smtClean="0">
                <a:latin typeface="Arial" panose="020B0604020202020204" pitchFamily="34" charset="0"/>
              </a:rPr>
              <a:t>Нижнее отклонение – дифференцировано (в зависимости от проектного фонда скважин от 50% до 20%)</a:t>
            </a:r>
            <a:endParaRPr kumimoji="0" lang="ru-RU" altLang="ru-RU" sz="1600" dirty="0">
              <a:latin typeface="Arial" panose="020B0604020202020204" pitchFamily="34" charset="0"/>
            </a:endParaRPr>
          </a:p>
        </p:txBody>
      </p:sp>
      <p:cxnSp>
        <p:nvCxnSpPr>
          <p:cNvPr id="9" name="Прямая соединительная линия 8"/>
          <p:cNvCxnSpPr>
            <a:cxnSpLocks noChangeShapeType="1"/>
          </p:cNvCxnSpPr>
          <p:nvPr/>
        </p:nvCxnSpPr>
        <p:spPr bwMode="auto">
          <a:xfrm>
            <a:off x="495301" y="3976585"/>
            <a:ext cx="8191499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>
            <a:outerShdw blurRad="51500" dist="25400" dir="5400000" rotWithShape="0">
              <a:srgbClr val="808080">
                <a:alpha val="39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" name="Прямоугольник 7"/>
          <p:cNvSpPr>
            <a:spLocks noChangeArrowheads="1"/>
          </p:cNvSpPr>
          <p:nvPr/>
        </p:nvSpPr>
        <p:spPr bwMode="auto">
          <a:xfrm>
            <a:off x="495300" y="3631188"/>
            <a:ext cx="819150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spcBef>
                <a:spcPts val="600"/>
              </a:spcBef>
              <a:spcAft>
                <a:spcPts val="600"/>
              </a:spcAft>
              <a:buClr>
                <a:schemeClr val="accent1">
                  <a:lumMod val="50000"/>
                </a:schemeClr>
              </a:buClr>
              <a:buFont typeface="Wingdings 3" panose="05040102010807070707" pitchFamily="18" charset="2"/>
              <a:buChar char="}"/>
            </a:pPr>
            <a:r>
              <a:rPr kumimoji="0" lang="ru-RU" altLang="ru-RU" sz="1600" b="1" dirty="0" smtClean="0">
                <a:latin typeface="Arial" panose="020B0604020202020204" pitchFamily="34" charset="0"/>
              </a:rPr>
              <a:t>Ввод новых скважин:</a:t>
            </a:r>
            <a:endParaRPr kumimoji="0" lang="ru-RU" altLang="ru-RU" sz="1600" b="1" dirty="0">
              <a:latin typeface="Arial" panose="020B0604020202020204" pitchFamily="34" charset="0"/>
            </a:endParaRP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495300" y="5172149"/>
            <a:ext cx="81915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9pPr>
          </a:lstStyle>
          <a:p>
            <a:pPr lvl="1" algn="just" eaLnBrk="1" hangingPunct="1"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Font typeface="Wingdings 3" panose="05040102010807070707" pitchFamily="18" charset="2"/>
              <a:buChar char="}"/>
            </a:pPr>
            <a:r>
              <a:rPr kumimoji="0" lang="ru-RU" altLang="ru-RU" sz="1600" dirty="0" smtClean="0">
                <a:latin typeface="Arial" panose="020B0604020202020204" pitchFamily="34" charset="0"/>
              </a:rPr>
              <a:t>Превышение – не регламентируется</a:t>
            </a:r>
          </a:p>
          <a:p>
            <a:pPr lvl="1" algn="just" eaLnBrk="1" hangingPunct="1"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Font typeface="Wingdings 3" panose="05040102010807070707" pitchFamily="18" charset="2"/>
              <a:buChar char="}"/>
            </a:pPr>
            <a:r>
              <a:rPr kumimoji="0" lang="ru-RU" altLang="ru-RU" sz="1600" dirty="0" smtClean="0">
                <a:latin typeface="Arial" panose="020B0604020202020204" pitchFamily="34" charset="0"/>
              </a:rPr>
              <a:t>Нижнее отклонение – дифференцировано (в зависимости от проектного фонда скважин от 40% до 20%)</a:t>
            </a:r>
            <a:endParaRPr kumimoji="0" lang="ru-RU" altLang="ru-RU" sz="1600" dirty="0">
              <a:latin typeface="Arial" panose="020B0604020202020204" pitchFamily="34" charset="0"/>
            </a:endParaRPr>
          </a:p>
        </p:txBody>
      </p:sp>
      <p:cxnSp>
        <p:nvCxnSpPr>
          <p:cNvPr id="14" name="Прямая соединительная линия 13"/>
          <p:cNvCxnSpPr>
            <a:cxnSpLocks noChangeShapeType="1"/>
          </p:cNvCxnSpPr>
          <p:nvPr/>
        </p:nvCxnSpPr>
        <p:spPr bwMode="auto">
          <a:xfrm>
            <a:off x="495301" y="5156596"/>
            <a:ext cx="8191499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>
            <a:outerShdw blurRad="51500" dist="25400" dir="5400000" rotWithShape="0">
              <a:srgbClr val="808080">
                <a:alpha val="39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5" name="Прямоугольник 7"/>
          <p:cNvSpPr>
            <a:spLocks noChangeArrowheads="1"/>
          </p:cNvSpPr>
          <p:nvPr/>
        </p:nvSpPr>
        <p:spPr bwMode="auto">
          <a:xfrm>
            <a:off x="495300" y="4811199"/>
            <a:ext cx="819150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spcBef>
                <a:spcPts val="600"/>
              </a:spcBef>
              <a:spcAft>
                <a:spcPts val="600"/>
              </a:spcAft>
              <a:buClr>
                <a:schemeClr val="accent1">
                  <a:lumMod val="50000"/>
                </a:schemeClr>
              </a:buClr>
              <a:buFont typeface="Wingdings 3" panose="05040102010807070707" pitchFamily="18" charset="2"/>
              <a:buChar char="}"/>
            </a:pPr>
            <a:r>
              <a:rPr kumimoji="0" lang="ru-RU" altLang="ru-RU" sz="1600" b="1" dirty="0" smtClean="0">
                <a:latin typeface="Arial" panose="020B0604020202020204" pitchFamily="34" charset="0"/>
              </a:rPr>
              <a:t>Действующий фонд добывающих / нагнетательных скважин:</a:t>
            </a:r>
            <a:endParaRPr kumimoji="0" lang="ru-RU" altLang="ru-RU" sz="1600" b="1" dirty="0">
              <a:latin typeface="Arial" panose="020B0604020202020204" pitchFamily="34" charset="0"/>
            </a:endParaRPr>
          </a:p>
        </p:txBody>
      </p:sp>
      <p:sp>
        <p:nvSpPr>
          <p:cNvPr id="16" name="Прямоугольник 7"/>
          <p:cNvSpPr>
            <a:spLocks noChangeArrowheads="1"/>
          </p:cNvSpPr>
          <p:nvPr/>
        </p:nvSpPr>
        <p:spPr bwMode="auto">
          <a:xfrm>
            <a:off x="495300" y="2118107"/>
            <a:ext cx="81915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9pPr>
          </a:lstStyle>
          <a:p>
            <a:pPr marL="0" indent="0" algn="just" eaLnBrk="1" hangingPunct="1">
              <a:spcBef>
                <a:spcPts val="600"/>
              </a:spcBef>
              <a:spcAft>
                <a:spcPts val="600"/>
              </a:spcAft>
              <a:buClr>
                <a:schemeClr val="accent1">
                  <a:lumMod val="50000"/>
                </a:schemeClr>
              </a:buClr>
            </a:pPr>
            <a:r>
              <a:rPr kumimoji="0" lang="ru-RU" altLang="ru-RU" sz="1600" b="1" dirty="0" smtClean="0">
                <a:latin typeface="Arial" panose="020B0604020202020204" pitchFamily="34" charset="0"/>
              </a:rPr>
              <a:t>В новых Правилах разработки конкретизирован список показателей для государственного надзора: </a:t>
            </a:r>
            <a:endParaRPr kumimoji="0" lang="ru-RU" altLang="ru-RU" sz="1600" b="1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6415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BF6D9-1D1A-4AF0-A658-AB5D1F55F8DB}" type="slidenum">
              <a:rPr lang="ru-RU" altLang="ru-RU" smtClean="0"/>
              <a:pPr/>
              <a:t>15</a:t>
            </a:fld>
            <a:endParaRPr lang="ru-RU" alt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0689" y="370756"/>
            <a:ext cx="8229600" cy="490066"/>
          </a:xfrm>
        </p:spPr>
        <p:txBody>
          <a:bodyPr>
            <a:noAutofit/>
          </a:bodyPr>
          <a:lstStyle/>
          <a:p>
            <a:pPr algn="l"/>
            <a:r>
              <a:rPr lang="ru-RU" sz="3200" dirty="0" smtClean="0"/>
              <a:t>Допустимые оперативные решения</a:t>
            </a:r>
            <a:endParaRPr lang="ru-RU" sz="3200" dirty="0"/>
          </a:p>
        </p:txBody>
      </p:sp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420688" y="2309138"/>
            <a:ext cx="8191500" cy="3724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9pPr>
          </a:lstStyle>
          <a:p>
            <a:pPr marL="360000" lvl="1" algn="just" eaLnBrk="1" hangingPunct="1">
              <a:spcBef>
                <a:spcPts val="60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Font typeface="Wingdings 3" panose="05040102010807070707" pitchFamily="18" charset="2"/>
              <a:buChar char="}"/>
            </a:pPr>
            <a:r>
              <a:rPr kumimoji="0" lang="ru-RU" altLang="ru-RU" sz="1800" dirty="0" smtClean="0">
                <a:latin typeface="Arial" panose="020B0604020202020204" pitchFamily="34" charset="0"/>
              </a:rPr>
              <a:t>Распространение проектной системы разработки на участки расширения площади залежи</a:t>
            </a:r>
          </a:p>
          <a:p>
            <a:pPr marL="360000" lvl="1" algn="just" eaLnBrk="1" hangingPunct="1">
              <a:spcBef>
                <a:spcPts val="60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Font typeface="Wingdings 3" panose="05040102010807070707" pitchFamily="18" charset="2"/>
              <a:buChar char="}"/>
            </a:pPr>
            <a:r>
              <a:rPr kumimoji="0" lang="ru-RU" altLang="ru-RU" sz="1800" dirty="0" smtClean="0">
                <a:latin typeface="Arial" panose="020B0604020202020204" pitchFamily="34" charset="0"/>
              </a:rPr>
              <a:t>Отмена проектных скважин на участках сокращения площади залежи</a:t>
            </a:r>
          </a:p>
          <a:p>
            <a:pPr marL="360000" lvl="1" algn="just" eaLnBrk="1" hangingPunct="1">
              <a:spcBef>
                <a:spcPts val="60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Font typeface="Wingdings 3" panose="05040102010807070707" pitchFamily="18" charset="2"/>
              <a:buChar char="}"/>
            </a:pPr>
            <a:r>
              <a:rPr kumimoji="0" lang="ru-RU" altLang="ru-RU" sz="1800" dirty="0" smtClean="0">
                <a:latin typeface="Arial" panose="020B0604020202020204" pitchFamily="34" charset="0"/>
              </a:rPr>
              <a:t>Изменение местоположения, назначения, конструкции скважин на локальных (не более 10% от площади залежи) участках по результатам уточнения геологического строения или изысканий на местности</a:t>
            </a:r>
          </a:p>
          <a:p>
            <a:pPr marL="360000" lvl="1" algn="just" eaLnBrk="1" hangingPunct="1">
              <a:spcBef>
                <a:spcPts val="60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Font typeface="Wingdings 3" panose="05040102010807070707" pitchFamily="18" charset="2"/>
              <a:buChar char="}"/>
            </a:pPr>
            <a:r>
              <a:rPr kumimoji="0" lang="ru-RU" altLang="ru-RU" sz="1800" dirty="0" smtClean="0">
                <a:latin typeface="Arial" panose="020B0604020202020204" pitchFamily="34" charset="0"/>
              </a:rPr>
              <a:t>Перевод скважин, выполнивших проектное назначение, на другой эксплуатационный объект</a:t>
            </a:r>
          </a:p>
          <a:p>
            <a:pPr marL="360000" lvl="1" algn="just" eaLnBrk="1" hangingPunct="1">
              <a:spcBef>
                <a:spcPts val="60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Font typeface="Wingdings 3" panose="05040102010807070707" pitchFamily="18" charset="2"/>
              <a:buChar char="}"/>
            </a:pPr>
            <a:r>
              <a:rPr kumimoji="0" lang="ru-RU" altLang="ru-RU" sz="1800" dirty="0" smtClean="0">
                <a:latin typeface="Arial" panose="020B0604020202020204" pitchFamily="34" charset="0"/>
              </a:rPr>
              <a:t>Проведение ГТМ, не меняющих принципиальные положения ПТД, при условии, что уровни отбора нефти и/или свободного газа находятся в пределах допустимых отклонений</a:t>
            </a:r>
            <a:endParaRPr kumimoji="0" lang="ru-RU" altLang="ru-RU" sz="1800" dirty="0">
              <a:latin typeface="Arial" panose="020B0604020202020204" pitchFamily="34" charset="0"/>
            </a:endParaRPr>
          </a:p>
        </p:txBody>
      </p:sp>
      <p:cxnSp>
        <p:nvCxnSpPr>
          <p:cNvPr id="5" name="Прямая соединительная линия 4"/>
          <p:cNvCxnSpPr>
            <a:cxnSpLocks noChangeShapeType="1"/>
          </p:cNvCxnSpPr>
          <p:nvPr/>
        </p:nvCxnSpPr>
        <p:spPr bwMode="auto">
          <a:xfrm>
            <a:off x="420689" y="2188084"/>
            <a:ext cx="8191499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>
            <a:outerShdw blurRad="51500" dist="25400" dir="5400000" rotWithShape="0">
              <a:srgbClr val="808080">
                <a:alpha val="39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" name="Прямоугольник 7"/>
          <p:cNvSpPr>
            <a:spLocks noChangeArrowheads="1"/>
          </p:cNvSpPr>
          <p:nvPr/>
        </p:nvSpPr>
        <p:spPr bwMode="auto">
          <a:xfrm>
            <a:off x="420688" y="1111894"/>
            <a:ext cx="819150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9pPr>
          </a:lstStyle>
          <a:p>
            <a:pPr marL="0" indent="0" algn="just" eaLnBrk="1" hangingPunct="1">
              <a:spcBef>
                <a:spcPts val="600"/>
              </a:spcBef>
              <a:spcAft>
                <a:spcPts val="600"/>
              </a:spcAft>
              <a:buClr>
                <a:schemeClr val="accent1">
                  <a:lumMod val="50000"/>
                </a:schemeClr>
              </a:buClr>
            </a:pPr>
            <a:r>
              <a:rPr kumimoji="0" lang="ru-RU" altLang="ru-RU" sz="2000" b="1" dirty="0" err="1" smtClean="0">
                <a:latin typeface="Arial" panose="020B0604020202020204" pitchFamily="34" charset="0"/>
              </a:rPr>
              <a:t>Недропользователю</a:t>
            </a:r>
            <a:r>
              <a:rPr kumimoji="0" lang="ru-RU" altLang="ru-RU" sz="2000" b="1" dirty="0" smtClean="0">
                <a:latin typeface="Arial" panose="020B0604020202020204" pitchFamily="34" charset="0"/>
              </a:rPr>
              <a:t> разрешается принимать оперативные решения по рациональному использованию фонда скважин всех категорий:</a:t>
            </a:r>
            <a:endParaRPr kumimoji="0" lang="ru-RU" altLang="ru-RU" sz="2000" b="1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3446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BF6D9-1D1A-4AF0-A658-AB5D1F55F8DB}" type="slidenum">
              <a:rPr lang="ru-RU" altLang="ru-RU" smtClean="0"/>
              <a:pPr/>
              <a:t>16</a:t>
            </a:fld>
            <a:endParaRPr lang="ru-RU" altLang="ru-RU"/>
          </a:p>
        </p:txBody>
      </p:sp>
      <p:sp>
        <p:nvSpPr>
          <p:cNvPr id="44033" name="Заголовок 1"/>
          <p:cNvSpPr>
            <a:spLocks noGrp="1"/>
          </p:cNvSpPr>
          <p:nvPr>
            <p:ph type="title"/>
          </p:nvPr>
        </p:nvSpPr>
        <p:spPr>
          <a:xfrm>
            <a:off x="526868" y="199394"/>
            <a:ext cx="8229600" cy="490066"/>
          </a:xfrm>
          <a:prstGeom prst="rect">
            <a:avLst/>
          </a:prstGeom>
        </p:spPr>
        <p:txBody>
          <a:bodyPr>
            <a:noAutofit/>
          </a:bodyPr>
          <a:lstStyle/>
          <a:p>
            <a:pPr algn="l"/>
            <a:r>
              <a:rPr lang="ru-RU" altLang="ru-RU" sz="3200" dirty="0"/>
              <a:t>Допустимые отклонения бездействующего фонда скважин</a:t>
            </a:r>
          </a:p>
        </p:txBody>
      </p:sp>
      <p:sp>
        <p:nvSpPr>
          <p:cNvPr id="44034" name="Прямоугольник 3"/>
          <p:cNvSpPr>
            <a:spLocks noChangeArrowheads="1"/>
          </p:cNvSpPr>
          <p:nvPr/>
        </p:nvSpPr>
        <p:spPr bwMode="auto">
          <a:xfrm>
            <a:off x="526868" y="1275021"/>
            <a:ext cx="8229600" cy="50475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spcBef>
                <a:spcPts val="600"/>
              </a:spcBef>
              <a:spcAft>
                <a:spcPts val="600"/>
              </a:spcAft>
              <a:buClr>
                <a:schemeClr val="accent1">
                  <a:lumMod val="50000"/>
                </a:schemeClr>
              </a:buClr>
              <a:buFont typeface="Wingdings 3" panose="05040102010807070707" pitchFamily="18" charset="2"/>
              <a:buChar char="}"/>
            </a:pPr>
            <a:r>
              <a:rPr kumimoji="0" lang="ru-RU" altLang="ru-RU" sz="1800" dirty="0">
                <a:latin typeface="Arial" panose="020B0604020202020204" pitchFamily="34" charset="0"/>
              </a:rPr>
              <a:t>Проект «Новых» Правил разработки включает нормативы бездействующего фонда от количества скважин эксплуатационного фонда</a:t>
            </a:r>
          </a:p>
          <a:p>
            <a:pPr algn="just" eaLnBrk="1" hangingPunct="1">
              <a:spcBef>
                <a:spcPts val="600"/>
              </a:spcBef>
              <a:spcAft>
                <a:spcPts val="600"/>
              </a:spcAft>
              <a:buClr>
                <a:schemeClr val="accent1">
                  <a:lumMod val="50000"/>
                </a:schemeClr>
              </a:buClr>
              <a:buFont typeface="Wingdings 3" panose="05040102010807070707" pitchFamily="18" charset="2"/>
              <a:buChar char="}"/>
            </a:pPr>
            <a:endParaRPr kumimoji="0" lang="ru-RU" altLang="ru-RU" sz="1800" dirty="0">
              <a:latin typeface="Arial" panose="020B0604020202020204" pitchFamily="34" charset="0"/>
            </a:endParaRPr>
          </a:p>
          <a:p>
            <a:pPr algn="just" eaLnBrk="1" hangingPunct="1">
              <a:spcBef>
                <a:spcPts val="600"/>
              </a:spcBef>
              <a:spcAft>
                <a:spcPts val="600"/>
              </a:spcAft>
              <a:buClr>
                <a:schemeClr val="accent1">
                  <a:lumMod val="50000"/>
                </a:schemeClr>
              </a:buClr>
              <a:buFont typeface="Wingdings 3" panose="05040102010807070707" pitchFamily="18" charset="2"/>
              <a:buChar char="}"/>
            </a:pPr>
            <a:endParaRPr kumimoji="0" lang="ru-RU" altLang="ru-RU" sz="1800" dirty="0">
              <a:latin typeface="Arial" panose="020B0604020202020204" pitchFamily="34" charset="0"/>
            </a:endParaRPr>
          </a:p>
          <a:p>
            <a:pPr algn="just" eaLnBrk="1" hangingPunct="1">
              <a:spcBef>
                <a:spcPts val="600"/>
              </a:spcBef>
              <a:spcAft>
                <a:spcPts val="600"/>
              </a:spcAft>
              <a:buClr>
                <a:schemeClr val="accent1">
                  <a:lumMod val="50000"/>
                </a:schemeClr>
              </a:buClr>
              <a:buFont typeface="Wingdings 3" panose="05040102010807070707" pitchFamily="18" charset="2"/>
              <a:buChar char="}"/>
            </a:pPr>
            <a:endParaRPr kumimoji="0" lang="ru-RU" altLang="ru-RU" sz="1800" dirty="0">
              <a:latin typeface="Arial" panose="020B0604020202020204" pitchFamily="34" charset="0"/>
            </a:endParaRPr>
          </a:p>
          <a:p>
            <a:pPr algn="just" eaLnBrk="1" hangingPunct="1">
              <a:spcBef>
                <a:spcPts val="600"/>
              </a:spcBef>
              <a:spcAft>
                <a:spcPts val="600"/>
              </a:spcAft>
              <a:buClr>
                <a:schemeClr val="accent1">
                  <a:lumMod val="50000"/>
                </a:schemeClr>
              </a:buClr>
              <a:buFont typeface="Wingdings 3" panose="05040102010807070707" pitchFamily="18" charset="2"/>
              <a:buChar char="}"/>
            </a:pPr>
            <a:endParaRPr kumimoji="0" lang="ru-RU" altLang="ru-RU" sz="1800" dirty="0">
              <a:latin typeface="Arial" panose="020B0604020202020204" pitchFamily="34" charset="0"/>
            </a:endParaRPr>
          </a:p>
          <a:p>
            <a:pPr algn="just" eaLnBrk="1" hangingPunct="1">
              <a:spcBef>
                <a:spcPts val="600"/>
              </a:spcBef>
              <a:spcAft>
                <a:spcPts val="600"/>
              </a:spcAft>
              <a:buClr>
                <a:schemeClr val="accent1">
                  <a:lumMod val="50000"/>
                </a:schemeClr>
              </a:buClr>
              <a:buFont typeface="Wingdings 3" panose="05040102010807070707" pitchFamily="18" charset="2"/>
              <a:buChar char="}"/>
            </a:pPr>
            <a:endParaRPr kumimoji="0" lang="ru-RU" altLang="ru-RU" sz="1800" dirty="0">
              <a:latin typeface="Arial" panose="020B0604020202020204" pitchFamily="34" charset="0"/>
            </a:endParaRPr>
          </a:p>
          <a:p>
            <a:pPr algn="just" eaLnBrk="1" hangingPunct="1">
              <a:spcBef>
                <a:spcPts val="600"/>
              </a:spcBef>
              <a:spcAft>
                <a:spcPts val="600"/>
              </a:spcAft>
              <a:buClr>
                <a:schemeClr val="accent1">
                  <a:lumMod val="50000"/>
                </a:schemeClr>
              </a:buClr>
              <a:buFont typeface="Wingdings 3" panose="05040102010807070707" pitchFamily="18" charset="2"/>
              <a:buChar char="}"/>
            </a:pPr>
            <a:endParaRPr kumimoji="0" lang="ru-RU" altLang="ru-RU" sz="1800" dirty="0">
              <a:latin typeface="Arial" panose="020B0604020202020204" pitchFamily="34" charset="0"/>
            </a:endParaRPr>
          </a:p>
          <a:p>
            <a:pPr algn="just" eaLnBrk="1" hangingPunct="1">
              <a:spcBef>
                <a:spcPts val="600"/>
              </a:spcBef>
              <a:spcAft>
                <a:spcPts val="600"/>
              </a:spcAft>
              <a:buClr>
                <a:schemeClr val="accent1">
                  <a:lumMod val="50000"/>
                </a:schemeClr>
              </a:buClr>
              <a:buFont typeface="Wingdings 3" panose="05040102010807070707" pitchFamily="18" charset="2"/>
              <a:buChar char="}"/>
            </a:pPr>
            <a:r>
              <a:rPr kumimoji="0" lang="ru-RU" altLang="ru-RU" sz="1800" dirty="0" smtClean="0">
                <a:latin typeface="Arial" panose="020B0604020202020204" pitchFamily="34" charset="0"/>
              </a:rPr>
              <a:t>Для </a:t>
            </a:r>
            <a:r>
              <a:rPr kumimoji="0" lang="ru-RU" altLang="ru-RU" sz="1800" dirty="0">
                <a:latin typeface="Arial" panose="020B0604020202020204" pitchFamily="34" charset="0"/>
              </a:rPr>
              <a:t>газовых и газоконденсатных месторождений </a:t>
            </a:r>
            <a:r>
              <a:rPr kumimoji="0" lang="ru-RU" altLang="ru-RU" sz="1800" dirty="0" smtClean="0">
                <a:latin typeface="Arial" panose="020B0604020202020204" pitchFamily="34" charset="0"/>
              </a:rPr>
              <a:t>допустимая величина бездействующего </a:t>
            </a:r>
            <a:r>
              <a:rPr kumimoji="0" lang="ru-RU" altLang="ru-RU" sz="1800" dirty="0">
                <a:latin typeface="Arial" panose="020B0604020202020204" pitchFamily="34" charset="0"/>
              </a:rPr>
              <a:t>фонда в период сокращения добычи газа (при поставках газа в единую газотранспортную систему) </a:t>
            </a:r>
            <a:r>
              <a:rPr kumimoji="0" lang="ru-RU" altLang="ru-RU" sz="1800" b="1" dirty="0">
                <a:solidFill>
                  <a:srgbClr val="C00000"/>
                </a:solidFill>
                <a:latin typeface="Arial" panose="020B0604020202020204" pitchFamily="34" charset="0"/>
              </a:rPr>
              <a:t>не регламентируется</a:t>
            </a:r>
            <a:r>
              <a:rPr kumimoji="0" lang="ru-RU" altLang="ru-RU" sz="1800" dirty="0">
                <a:solidFill>
                  <a:srgbClr val="C00000"/>
                </a:solidFill>
                <a:latin typeface="Arial" panose="020B0604020202020204" pitchFamily="34" charset="0"/>
              </a:rPr>
              <a:t> </a:t>
            </a:r>
            <a:r>
              <a:rPr kumimoji="0" lang="ru-RU" altLang="ru-RU" sz="1800" dirty="0">
                <a:latin typeface="Arial" panose="020B0604020202020204" pitchFamily="34" charset="0"/>
              </a:rPr>
              <a:t>при условии соблюдения допустимых технологических режимов их эксплуатации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0531881"/>
              </p:ext>
            </p:extLst>
          </p:nvPr>
        </p:nvGraphicFramePr>
        <p:xfrm>
          <a:off x="618308" y="2299062"/>
          <a:ext cx="8038012" cy="2333218"/>
        </p:xfrm>
        <a:graphic>
          <a:graphicData uri="http://schemas.openxmlformats.org/drawingml/2006/table">
            <a:tbl>
              <a:tblPr/>
              <a:tblGrid>
                <a:gridCol w="759620"/>
                <a:gridCol w="3690461"/>
                <a:gridCol w="3587931"/>
              </a:tblGrid>
              <a:tr h="656758">
                <a:tc>
                  <a:txBody>
                    <a:bodyPr/>
                    <a:lstStyle>
                      <a:lvl1pPr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 sz="2400">
                          <a:solidFill>
                            <a:schemeClr val="tx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anose="02040502050405020303" pitchFamily="18" charset="0"/>
                        <a:defRPr kumimoji="1" sz="2200">
                          <a:solidFill>
                            <a:schemeClr val="accent2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№</a:t>
                      </a:r>
                    </a:p>
                  </a:txBody>
                  <a:tcPr marL="91451" marR="91451" marT="45726" marB="4572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 sz="2400">
                          <a:solidFill>
                            <a:schemeClr val="tx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anose="02040502050405020303" pitchFamily="18" charset="0"/>
                        <a:defRPr kumimoji="1" sz="2200">
                          <a:solidFill>
                            <a:schemeClr val="accent2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Фактический эксплуатационный фонд скважин, </a:t>
                      </a:r>
                      <a:r>
                        <a:rPr kumimoji="0" lang="ru-RU" altLang="ru-RU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шт</a:t>
                      </a:r>
                      <a:endParaRPr kumimoji="0" lang="ru-RU" alt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51" marR="91451" marT="45726" marB="4572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 sz="2400">
                          <a:solidFill>
                            <a:schemeClr val="tx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anose="02040502050405020303" pitchFamily="18" charset="0"/>
                        <a:defRPr kumimoji="1" sz="2200">
                          <a:solidFill>
                            <a:schemeClr val="accent2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Норматив, %</a:t>
                      </a:r>
                    </a:p>
                  </a:txBody>
                  <a:tcPr marL="91451" marR="91451" marT="45726" marB="4572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21494">
                <a:tc>
                  <a:txBody>
                    <a:bodyPr/>
                    <a:lstStyle>
                      <a:lvl1pPr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 sz="2400">
                          <a:solidFill>
                            <a:schemeClr val="tx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anose="02040502050405020303" pitchFamily="18" charset="0"/>
                        <a:defRPr kumimoji="1" sz="2200">
                          <a:solidFill>
                            <a:schemeClr val="accent2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91451" marR="91451" marT="45726" marB="4572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CE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 sz="2400">
                          <a:solidFill>
                            <a:schemeClr val="tx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anose="02040502050405020303" pitchFamily="18" charset="0"/>
                        <a:defRPr kumimoji="1" sz="2200">
                          <a:solidFill>
                            <a:schemeClr val="accent2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Менее 10</a:t>
                      </a:r>
                    </a:p>
                  </a:txBody>
                  <a:tcPr marL="91451" marR="91451" marT="45726" marB="4572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CE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 sz="2400">
                          <a:solidFill>
                            <a:schemeClr val="tx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anose="02040502050405020303" pitchFamily="18" charset="0"/>
                        <a:defRPr kumimoji="1" sz="2200">
                          <a:solidFill>
                            <a:schemeClr val="accent2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Не регламентируется</a:t>
                      </a:r>
                    </a:p>
                  </a:txBody>
                  <a:tcPr marL="91451" marR="91451" marT="45726" marB="4572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CE5"/>
                    </a:solidFill>
                  </a:tcPr>
                </a:tc>
              </a:tr>
              <a:tr h="321494">
                <a:tc>
                  <a:txBody>
                    <a:bodyPr/>
                    <a:lstStyle>
                      <a:lvl1pPr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 sz="2400">
                          <a:solidFill>
                            <a:schemeClr val="tx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anose="02040502050405020303" pitchFamily="18" charset="0"/>
                        <a:defRPr kumimoji="1" sz="2200">
                          <a:solidFill>
                            <a:schemeClr val="accent2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91451" marR="91451" marT="45726" marB="4572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 sz="2400">
                          <a:solidFill>
                            <a:schemeClr val="tx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anose="02040502050405020303" pitchFamily="18" charset="0"/>
                        <a:defRPr kumimoji="1" sz="2200">
                          <a:solidFill>
                            <a:schemeClr val="accent2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От 10 до 50</a:t>
                      </a:r>
                    </a:p>
                  </a:txBody>
                  <a:tcPr marL="91451" marR="91451" marT="45726" marB="4572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 sz="2400">
                          <a:solidFill>
                            <a:schemeClr val="tx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anose="02040502050405020303" pitchFamily="18" charset="0"/>
                        <a:defRPr kumimoji="1" sz="2200">
                          <a:solidFill>
                            <a:schemeClr val="accent2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20,0</a:t>
                      </a:r>
                    </a:p>
                  </a:txBody>
                  <a:tcPr marL="91451" marR="91451" marT="45726" marB="4572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EF3"/>
                    </a:solidFill>
                  </a:tcPr>
                </a:tc>
              </a:tr>
              <a:tr h="321494">
                <a:tc>
                  <a:txBody>
                    <a:bodyPr/>
                    <a:lstStyle>
                      <a:lvl1pPr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 sz="2400">
                          <a:solidFill>
                            <a:schemeClr val="tx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anose="02040502050405020303" pitchFamily="18" charset="0"/>
                        <a:defRPr kumimoji="1" sz="2200">
                          <a:solidFill>
                            <a:schemeClr val="accent2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91451" marR="91451" marT="45726" marB="4572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CE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 sz="2400">
                          <a:solidFill>
                            <a:schemeClr val="tx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anose="02040502050405020303" pitchFamily="18" charset="0"/>
                        <a:defRPr kumimoji="1" sz="2200">
                          <a:solidFill>
                            <a:schemeClr val="accent2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От 51 до 200</a:t>
                      </a:r>
                    </a:p>
                  </a:txBody>
                  <a:tcPr marL="91451" marR="91451" marT="45726" marB="4572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CE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 sz="2400">
                          <a:solidFill>
                            <a:schemeClr val="tx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anose="02040502050405020303" pitchFamily="18" charset="0"/>
                        <a:defRPr kumimoji="1" sz="2200">
                          <a:solidFill>
                            <a:schemeClr val="accent2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15,0</a:t>
                      </a:r>
                    </a:p>
                  </a:txBody>
                  <a:tcPr marL="91451" marR="91451" marT="45726" marB="4572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CE5"/>
                    </a:solidFill>
                  </a:tcPr>
                </a:tc>
              </a:tr>
              <a:tr h="321494">
                <a:tc>
                  <a:txBody>
                    <a:bodyPr/>
                    <a:lstStyle>
                      <a:lvl1pPr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 sz="2400">
                          <a:solidFill>
                            <a:schemeClr val="tx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anose="02040502050405020303" pitchFamily="18" charset="0"/>
                        <a:defRPr kumimoji="1" sz="2200">
                          <a:solidFill>
                            <a:schemeClr val="accent2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91451" marR="91451" marT="45726" marB="4572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 sz="2400">
                          <a:solidFill>
                            <a:schemeClr val="tx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anose="02040502050405020303" pitchFamily="18" charset="0"/>
                        <a:defRPr kumimoji="1" sz="2200">
                          <a:solidFill>
                            <a:schemeClr val="accent2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От 201 до 500</a:t>
                      </a:r>
                    </a:p>
                  </a:txBody>
                  <a:tcPr marL="91451" marR="91451" marT="45726" marB="4572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 sz="2400">
                          <a:solidFill>
                            <a:schemeClr val="tx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anose="02040502050405020303" pitchFamily="18" charset="0"/>
                        <a:defRPr kumimoji="1" sz="2200">
                          <a:solidFill>
                            <a:schemeClr val="accent2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12,5</a:t>
                      </a:r>
                    </a:p>
                  </a:txBody>
                  <a:tcPr marL="91451" marR="91451" marT="45726" marB="4572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EF3"/>
                    </a:solidFill>
                  </a:tcPr>
                </a:tc>
              </a:tr>
              <a:tr h="321494">
                <a:tc>
                  <a:txBody>
                    <a:bodyPr/>
                    <a:lstStyle>
                      <a:lvl1pPr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 sz="2400">
                          <a:solidFill>
                            <a:schemeClr val="tx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anose="02040502050405020303" pitchFamily="18" charset="0"/>
                        <a:defRPr kumimoji="1" sz="2200">
                          <a:solidFill>
                            <a:schemeClr val="accent2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91451" marR="91451" marT="45726" marB="4572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CE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 sz="2400">
                          <a:solidFill>
                            <a:schemeClr val="tx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anose="02040502050405020303" pitchFamily="18" charset="0"/>
                        <a:defRPr kumimoji="1" sz="2200">
                          <a:solidFill>
                            <a:schemeClr val="accent2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Более 500</a:t>
                      </a:r>
                    </a:p>
                  </a:txBody>
                  <a:tcPr marL="91451" marR="91451" marT="45726" marB="4572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CE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 sz="2400">
                          <a:solidFill>
                            <a:schemeClr val="tx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anose="02040502050405020303" pitchFamily="18" charset="0"/>
                        <a:defRPr kumimoji="1" sz="2200">
                          <a:solidFill>
                            <a:schemeClr val="accent2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10,0</a:t>
                      </a:r>
                    </a:p>
                  </a:txBody>
                  <a:tcPr marL="91451" marR="91451" marT="45726" marB="4572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CE5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9566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3600" dirty="0"/>
              <a:t>Изменения в Правилах проектирования разработки месторождений УВС</a:t>
            </a:r>
          </a:p>
        </p:txBody>
      </p:sp>
    </p:spTree>
    <p:extLst>
      <p:ext uri="{BB962C8B-B14F-4D97-AF65-F5344CB8AC3E}">
        <p14:creationId xmlns:p14="http://schemas.microsoft.com/office/powerpoint/2010/main" val="2668672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513174" y="1163370"/>
            <a:ext cx="3763963" cy="2232025"/>
          </a:xfrm>
          <a:prstGeom prst="rect">
            <a:avLst/>
          </a:prstGeom>
          <a:ln>
            <a:prstDash val="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ru-RU" sz="160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BF6D9-1D1A-4AF0-A658-AB5D1F55F8DB}" type="slidenum">
              <a:rPr lang="ru-RU" altLang="ru-RU" smtClean="0"/>
              <a:pPr/>
              <a:t>18</a:t>
            </a:fld>
            <a:endParaRPr lang="ru-RU" altLang="ru-RU"/>
          </a:p>
        </p:txBody>
      </p:sp>
      <p:sp>
        <p:nvSpPr>
          <p:cNvPr id="47106" name="Заголовок 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Autofit/>
          </a:bodyPr>
          <a:lstStyle/>
          <a:p>
            <a:pPr algn="l"/>
            <a:r>
              <a:rPr lang="ru-RU" altLang="ru-RU" sz="3200" dirty="0"/>
              <a:t>Стадия разведки месторождения</a:t>
            </a:r>
          </a:p>
        </p:txBody>
      </p:sp>
      <p:sp>
        <p:nvSpPr>
          <p:cNvPr id="47107" name="Прямоугольник 3"/>
          <p:cNvSpPr>
            <a:spLocks noChangeArrowheads="1"/>
          </p:cNvSpPr>
          <p:nvPr/>
        </p:nvSpPr>
        <p:spPr bwMode="auto">
          <a:xfrm>
            <a:off x="4346441" y="1113110"/>
            <a:ext cx="4319274" cy="24776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spcAft>
                <a:spcPts val="300"/>
              </a:spcAft>
              <a:buClr>
                <a:schemeClr val="accent1">
                  <a:lumMod val="50000"/>
                </a:schemeClr>
              </a:buClr>
              <a:buFont typeface="Wingdings 3" panose="05040102010807070707" pitchFamily="18" charset="2"/>
              <a:buChar char="}"/>
            </a:pPr>
            <a:r>
              <a:rPr kumimoji="0" lang="ru-RU" altLang="ru-RU" sz="1500" b="1" dirty="0">
                <a:solidFill>
                  <a:srgbClr val="C00000"/>
                </a:solidFill>
                <a:latin typeface="Arial" panose="020B0604020202020204" pitchFamily="34" charset="0"/>
              </a:rPr>
              <a:t>Цель ППЭ </a:t>
            </a:r>
            <a:r>
              <a:rPr kumimoji="0" lang="ru-RU" altLang="ru-RU" sz="1500" dirty="0">
                <a:latin typeface="Arial" panose="020B0604020202020204" pitchFamily="34" charset="0"/>
              </a:rPr>
              <a:t>по месторождению</a:t>
            </a:r>
            <a:r>
              <a:rPr kumimoji="0" lang="ru-RU" altLang="ru-RU" sz="1500" b="1" dirty="0">
                <a:solidFill>
                  <a:srgbClr val="C00000"/>
                </a:solidFill>
                <a:latin typeface="Arial" panose="020B0604020202020204" pitchFamily="34" charset="0"/>
              </a:rPr>
              <a:t> </a:t>
            </a:r>
            <a:r>
              <a:rPr kumimoji="0" lang="ru-RU" altLang="ru-RU" sz="1500" dirty="0">
                <a:latin typeface="Arial" panose="020B0604020202020204" pitchFamily="34" charset="0"/>
              </a:rPr>
              <a:t>– уточнение геологического строения, </a:t>
            </a:r>
            <a:r>
              <a:rPr kumimoji="0" lang="ru-RU" altLang="ru-RU" sz="1500" dirty="0" err="1">
                <a:latin typeface="Arial" panose="020B0604020202020204" pitchFamily="34" charset="0"/>
              </a:rPr>
              <a:t>добывных</a:t>
            </a:r>
            <a:r>
              <a:rPr kumimoji="0" lang="ru-RU" altLang="ru-RU" sz="1500" dirty="0">
                <a:latin typeface="Arial" panose="020B0604020202020204" pitchFamily="34" charset="0"/>
              </a:rPr>
              <a:t> возможностей для выполнения подсчета запасов и подготовки месторождения к промышленной разработке</a:t>
            </a:r>
          </a:p>
          <a:p>
            <a:pPr algn="just" eaLnBrk="1" hangingPunct="1">
              <a:spcAft>
                <a:spcPts val="300"/>
              </a:spcAft>
              <a:buClr>
                <a:schemeClr val="accent1">
                  <a:lumMod val="50000"/>
                </a:schemeClr>
              </a:buClr>
              <a:buFont typeface="Wingdings 3" panose="05040102010807070707" pitchFamily="18" charset="2"/>
              <a:buChar char="}"/>
            </a:pPr>
            <a:r>
              <a:rPr kumimoji="0" lang="ru-RU" altLang="ru-RU" sz="1500" dirty="0">
                <a:latin typeface="Arial" panose="020B0604020202020204" pitchFamily="34" charset="0"/>
              </a:rPr>
              <a:t>В ППЭ выделяются </a:t>
            </a:r>
            <a:r>
              <a:rPr kumimoji="0" lang="ru-RU" altLang="ru-RU" sz="1500" b="1" dirty="0">
                <a:latin typeface="Arial" panose="020B0604020202020204" pitchFamily="34" charset="0"/>
              </a:rPr>
              <a:t>участки пробной эксплуатации</a:t>
            </a:r>
            <a:r>
              <a:rPr kumimoji="0" lang="ru-RU" altLang="ru-RU" sz="1500" dirty="0">
                <a:latin typeface="Arial" panose="020B0604020202020204" pitchFamily="34" charset="0"/>
              </a:rPr>
              <a:t> (ПЭ) по категории запасов </a:t>
            </a:r>
            <a:r>
              <a:rPr kumimoji="0" lang="ru-RU" altLang="ru-RU" sz="1500" dirty="0" smtClean="0">
                <a:latin typeface="Arial" panose="020B0604020202020204" pitchFamily="34" charset="0"/>
              </a:rPr>
              <a:t>С1+С2</a:t>
            </a:r>
            <a:endParaRPr kumimoji="0" lang="ru-RU" altLang="ru-RU" sz="1500" dirty="0">
              <a:latin typeface="Arial" panose="020B0604020202020204" pitchFamily="34" charset="0"/>
            </a:endParaRPr>
          </a:p>
          <a:p>
            <a:pPr algn="just" eaLnBrk="1" hangingPunct="1">
              <a:spcAft>
                <a:spcPts val="300"/>
              </a:spcAft>
              <a:buClr>
                <a:schemeClr val="accent1">
                  <a:lumMod val="50000"/>
                </a:schemeClr>
              </a:buClr>
              <a:buFont typeface="Wingdings 3" panose="05040102010807070707" pitchFamily="18" charset="2"/>
              <a:buChar char="}"/>
            </a:pPr>
            <a:r>
              <a:rPr kumimoji="0" lang="ru-RU" altLang="ru-RU" sz="1500" b="1" dirty="0">
                <a:latin typeface="Arial" panose="020B0604020202020204" pitchFamily="34" charset="0"/>
              </a:rPr>
              <a:t>Срок ППЭ </a:t>
            </a:r>
            <a:r>
              <a:rPr kumimoji="0" lang="ru-RU" altLang="ru-RU" sz="1500" dirty="0">
                <a:latin typeface="Arial" panose="020B0604020202020204" pitchFamily="34" charset="0"/>
              </a:rPr>
              <a:t>зависит от величины извлекаемых запасов месторождения</a:t>
            </a:r>
          </a:p>
        </p:txBody>
      </p:sp>
      <p:cxnSp>
        <p:nvCxnSpPr>
          <p:cNvPr id="5" name="Прямая соединительная линия 4"/>
          <p:cNvCxnSpPr>
            <a:cxnSpLocks noChangeShapeType="1"/>
          </p:cNvCxnSpPr>
          <p:nvPr/>
        </p:nvCxnSpPr>
        <p:spPr bwMode="auto">
          <a:xfrm>
            <a:off x="683037" y="1884095"/>
            <a:ext cx="0" cy="287337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>
            <a:outerShdw blurRad="51500" dist="25400" dir="5400000" rotWithShape="0">
              <a:srgbClr val="808080">
                <a:alpha val="39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" name="Прямоугольник 7"/>
          <p:cNvSpPr/>
          <p:nvPr/>
        </p:nvSpPr>
        <p:spPr>
          <a:xfrm>
            <a:off x="751299" y="1668195"/>
            <a:ext cx="3238500" cy="298450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0" rIns="0" anchor="ctr"/>
          <a:lstStyle>
            <a:lvl1pPr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kumimoji="0" lang="ru-RU" altLang="ru-RU" sz="1400" i="1">
                <a:solidFill>
                  <a:srgbClr val="000000"/>
                </a:solidFill>
                <a:latin typeface="Arial" panose="020B0604020202020204" pitchFamily="34" charset="0"/>
              </a:rPr>
              <a:t>ГКЗ, ЦКР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1881599" y="2946132"/>
            <a:ext cx="527050" cy="32702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>
            <a:lvl1pPr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kumimoji="0" lang="ru-RU" altLang="ru-RU" sz="1800">
                <a:solidFill>
                  <a:srgbClr val="FFFFFF"/>
                </a:solidFill>
                <a:latin typeface="Arial" panose="020B0604020202020204" pitchFamily="34" charset="0"/>
              </a:rPr>
              <a:t>С1</a:t>
            </a:r>
          </a:p>
        </p:txBody>
      </p:sp>
      <p:sp>
        <p:nvSpPr>
          <p:cNvPr id="13" name="Нашивка 12"/>
          <p:cNvSpPr/>
          <p:nvPr/>
        </p:nvSpPr>
        <p:spPr>
          <a:xfrm>
            <a:off x="670337" y="1234807"/>
            <a:ext cx="3462337" cy="379413"/>
          </a:xfrm>
          <a:prstGeom prst="chevron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0" rIns="0" anchor="ctr"/>
          <a:lstStyle>
            <a:lvl1pPr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kumimoji="0" lang="ru-RU" altLang="ru-RU" sz="1600">
                <a:latin typeface="Arial" panose="020B0604020202020204" pitchFamily="34" charset="0"/>
              </a:rPr>
              <a:t>1. Разведка месторождения</a:t>
            </a:r>
          </a:p>
        </p:txBody>
      </p:sp>
      <p:cxnSp>
        <p:nvCxnSpPr>
          <p:cNvPr id="14" name="Прямая соединительная линия 13"/>
          <p:cNvCxnSpPr>
            <a:cxnSpLocks noChangeShapeType="1"/>
          </p:cNvCxnSpPr>
          <p:nvPr/>
        </p:nvCxnSpPr>
        <p:spPr bwMode="auto">
          <a:xfrm>
            <a:off x="673512" y="2009507"/>
            <a:ext cx="33877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 type="triangle" w="med" len="med"/>
          </a:ln>
          <a:effectLst>
            <a:outerShdw blurRad="51500" dist="25400" dir="5400000" rotWithShape="0">
              <a:srgbClr val="808080">
                <a:alpha val="39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5" name="Прямоугольник 14"/>
          <p:cNvSpPr/>
          <p:nvPr/>
        </p:nvSpPr>
        <p:spPr>
          <a:xfrm>
            <a:off x="2757899" y="2134920"/>
            <a:ext cx="1171575" cy="7191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>
            <a:lvl1pPr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kumimoji="0" lang="ru-RU" altLang="ru-RU" sz="1400">
                <a:solidFill>
                  <a:srgbClr val="FFFFFF"/>
                </a:solidFill>
                <a:latin typeface="Arial" panose="020B0604020202020204" pitchFamily="34" charset="0"/>
              </a:rPr>
              <a:t>ППЭ</a:t>
            </a:r>
          </a:p>
        </p:txBody>
      </p:sp>
      <p:graphicFrame>
        <p:nvGraphicFramePr>
          <p:cNvPr id="17" name="Таблица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7085880"/>
              </p:ext>
            </p:extLst>
          </p:nvPr>
        </p:nvGraphicFramePr>
        <p:xfrm>
          <a:off x="466591" y="3937990"/>
          <a:ext cx="8220209" cy="1414291"/>
        </p:xfrm>
        <a:graphic>
          <a:graphicData uri="http://schemas.openxmlformats.org/drawingml/2006/table">
            <a:tbl>
              <a:tblPr/>
              <a:tblGrid>
                <a:gridCol w="3225553"/>
                <a:gridCol w="2498102"/>
                <a:gridCol w="2496554"/>
              </a:tblGrid>
              <a:tr h="317011">
                <a:tc rowSpan="2">
                  <a:txBody>
                    <a:bodyPr/>
                    <a:lstStyle>
                      <a:lvl1pPr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 sz="2400">
                          <a:solidFill>
                            <a:schemeClr val="tx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anose="02040502050405020303" pitchFamily="18" charset="0"/>
                        <a:defRPr kumimoji="1" sz="2200">
                          <a:solidFill>
                            <a:schemeClr val="accent2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Категория месторождения</a:t>
                      </a:r>
                    </a:p>
                  </a:txBody>
                  <a:tcPr marL="45713" marR="4571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>
                      <a:lvl1pPr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 sz="2400">
                          <a:solidFill>
                            <a:schemeClr val="tx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anose="02040502050405020303" pitchFamily="18" charset="0"/>
                        <a:defRPr kumimoji="1" sz="2200">
                          <a:solidFill>
                            <a:schemeClr val="accent2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Срок действия ППЭ*</a:t>
                      </a:r>
                    </a:p>
                  </a:txBody>
                  <a:tcPr marL="45713" marR="4571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2690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 sz="2400">
                          <a:solidFill>
                            <a:schemeClr val="tx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anose="02040502050405020303" pitchFamily="18" charset="0"/>
                        <a:defRPr kumimoji="1" sz="2200">
                          <a:solidFill>
                            <a:schemeClr val="accent2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&lt; </a:t>
                      </a:r>
                      <a:r>
                        <a:rPr kumimoji="0" lang="ru-RU" alt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r>
                        <a:rPr kumimoji="0" lang="en-US" alt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u-RU" alt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ЭО</a:t>
                      </a:r>
                    </a:p>
                  </a:txBody>
                  <a:tcPr marL="45713" marR="4571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 sz="2400">
                          <a:solidFill>
                            <a:schemeClr val="tx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anose="02040502050405020303" pitchFamily="18" charset="0"/>
                        <a:defRPr kumimoji="1" sz="2200">
                          <a:solidFill>
                            <a:schemeClr val="accent2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&gt; </a:t>
                      </a: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ЭО</a:t>
                      </a:r>
                    </a:p>
                  </a:txBody>
                  <a:tcPr marL="45713" marR="4571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26901">
                <a:tc>
                  <a:txBody>
                    <a:bodyPr/>
                    <a:lstStyle>
                      <a:lvl1pPr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 sz="2400">
                          <a:solidFill>
                            <a:schemeClr val="tx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anose="02040502050405020303" pitchFamily="18" charset="0"/>
                        <a:defRPr kumimoji="1" sz="2200">
                          <a:solidFill>
                            <a:schemeClr val="accent2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Очень мелкие и мелкие</a:t>
                      </a:r>
                    </a:p>
                  </a:txBody>
                  <a:tcPr marL="45713" marR="4571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CE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 sz="2400">
                          <a:solidFill>
                            <a:schemeClr val="tx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anose="02040502050405020303" pitchFamily="18" charset="0"/>
                        <a:defRPr kumimoji="1" sz="2200">
                          <a:solidFill>
                            <a:schemeClr val="accent2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Не более</a:t>
                      </a:r>
                      <a:r>
                        <a:rPr kumimoji="0" lang="en-US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3 </a:t>
                      </a: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лет</a:t>
                      </a:r>
                    </a:p>
                  </a:txBody>
                  <a:tcPr marL="45713" marR="4571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CE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 sz="2400">
                          <a:solidFill>
                            <a:schemeClr val="tx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anose="02040502050405020303" pitchFamily="18" charset="0"/>
                        <a:defRPr kumimoji="1" sz="2200">
                          <a:solidFill>
                            <a:schemeClr val="accent2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Не более 5 лет</a:t>
                      </a:r>
                    </a:p>
                  </a:txBody>
                  <a:tcPr marL="45713" marR="4571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CE5"/>
                    </a:solidFill>
                  </a:tcPr>
                </a:tc>
              </a:tr>
              <a:tr h="226901">
                <a:tc>
                  <a:txBody>
                    <a:bodyPr/>
                    <a:lstStyle>
                      <a:lvl1pPr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 sz="2400">
                          <a:solidFill>
                            <a:schemeClr val="tx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anose="02040502050405020303" pitchFamily="18" charset="0"/>
                        <a:defRPr kumimoji="1" sz="2200">
                          <a:solidFill>
                            <a:schemeClr val="accent2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Средние</a:t>
                      </a:r>
                    </a:p>
                  </a:txBody>
                  <a:tcPr marL="45713" marR="4571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 sz="2400">
                          <a:solidFill>
                            <a:schemeClr val="tx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anose="02040502050405020303" pitchFamily="18" charset="0"/>
                        <a:defRPr kumimoji="1" sz="2200">
                          <a:solidFill>
                            <a:schemeClr val="accent2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Не более 5 лет</a:t>
                      </a:r>
                    </a:p>
                  </a:txBody>
                  <a:tcPr marL="45713" marR="4571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 sz="2400">
                          <a:solidFill>
                            <a:schemeClr val="tx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anose="02040502050405020303" pitchFamily="18" charset="0"/>
                        <a:defRPr kumimoji="1" sz="2200">
                          <a:solidFill>
                            <a:schemeClr val="accent2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Не более 7 лет</a:t>
                      </a:r>
                    </a:p>
                  </a:txBody>
                  <a:tcPr marL="45713" marR="4571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EF3"/>
                    </a:solidFill>
                  </a:tcPr>
                </a:tc>
              </a:tr>
              <a:tr h="226901">
                <a:tc>
                  <a:txBody>
                    <a:bodyPr/>
                    <a:lstStyle>
                      <a:lvl1pPr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 sz="2400">
                          <a:solidFill>
                            <a:schemeClr val="tx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anose="02040502050405020303" pitchFamily="18" charset="0"/>
                        <a:defRPr kumimoji="1" sz="2200">
                          <a:solidFill>
                            <a:schemeClr val="accent2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Крупные и уникальные</a:t>
                      </a:r>
                    </a:p>
                  </a:txBody>
                  <a:tcPr marL="45713" marR="4571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CE5"/>
                    </a:solidFill>
                  </a:tcPr>
                </a:tc>
                <a:tc gridSpan="2">
                  <a:txBody>
                    <a:bodyPr/>
                    <a:lstStyle>
                      <a:lvl1pPr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 sz="2400">
                          <a:solidFill>
                            <a:schemeClr val="tx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anose="02040502050405020303" pitchFamily="18" charset="0"/>
                        <a:defRPr kumimoji="1" sz="2200">
                          <a:solidFill>
                            <a:schemeClr val="accent2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Не более 7 лет</a:t>
                      </a:r>
                    </a:p>
                  </a:txBody>
                  <a:tcPr marL="45713" marR="4571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CE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7138" name="Прямоугольник 17"/>
          <p:cNvSpPr>
            <a:spLocks noChangeArrowheads="1"/>
          </p:cNvSpPr>
          <p:nvPr/>
        </p:nvSpPr>
        <p:spPr bwMode="auto">
          <a:xfrm>
            <a:off x="351698" y="5473815"/>
            <a:ext cx="8440603" cy="7848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kumimoji="0" lang="ru-RU" altLang="ru-RU" sz="1500" dirty="0">
                <a:latin typeface="Arial" panose="020B0604020202020204" pitchFamily="34" charset="0"/>
              </a:rPr>
              <a:t>*Срок действия ППЭ </a:t>
            </a:r>
            <a:r>
              <a:rPr kumimoji="0" lang="ru-RU" altLang="ru-RU" sz="1500" dirty="0" smtClean="0">
                <a:latin typeface="Arial" panose="020B0604020202020204" pitchFamily="34" charset="0"/>
              </a:rPr>
              <a:t>может быть дополнительно продлен до 3 лет, в случае необходимости проведения промышленных испытаний новых технологий разработки, на основании рекомендации государственной экспертизы запасов</a:t>
            </a:r>
            <a:endParaRPr kumimoji="0" lang="ru-RU" altLang="ru-RU" sz="1500" dirty="0">
              <a:latin typeface="Arial" panose="020B0604020202020204" pitchFamily="34" charset="0"/>
            </a:endParaRPr>
          </a:p>
        </p:txBody>
      </p:sp>
      <p:sp>
        <p:nvSpPr>
          <p:cNvPr id="47139" name="Прямоугольник 18"/>
          <p:cNvSpPr>
            <a:spLocks noChangeArrowheads="1"/>
          </p:cNvSpPr>
          <p:nvPr/>
        </p:nvSpPr>
        <p:spPr bwMode="auto">
          <a:xfrm>
            <a:off x="466591" y="3620436"/>
            <a:ext cx="8339137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kumimoji="0" lang="ru-RU" altLang="ru-RU" sz="1400" b="1" dirty="0">
                <a:latin typeface="Arial" panose="020B0604020202020204" pitchFamily="34" charset="0"/>
              </a:rPr>
              <a:t>Возможные сроки действия </a:t>
            </a:r>
            <a:r>
              <a:rPr kumimoji="0" lang="ru-RU" altLang="ru-RU" sz="1400" b="1" dirty="0" smtClean="0">
                <a:latin typeface="Arial" panose="020B0604020202020204" pitchFamily="34" charset="0"/>
              </a:rPr>
              <a:t>ППЭ:</a:t>
            </a:r>
            <a:endParaRPr kumimoji="0" lang="ru-RU" altLang="ru-RU" sz="1400" b="1" dirty="0">
              <a:latin typeface="Arial" panose="020B0604020202020204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529299" y="2946132"/>
            <a:ext cx="527050" cy="327025"/>
          </a:xfrm>
          <a:prstGeom prst="rect">
            <a:avLst/>
          </a:prstGeom>
          <a:solidFill>
            <a:srgbClr val="FFFF99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eaLnBrk="1" hangingPunct="1"/>
            <a:r>
              <a:rPr lang="ru-RU" altLang="ru-RU" sz="20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С2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805274" y="2134920"/>
            <a:ext cx="1365250" cy="7191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>
            <a:lvl1pPr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kumimoji="0" lang="ru-RU" altLang="ru-RU" sz="1200">
                <a:solidFill>
                  <a:srgbClr val="FFFFFF"/>
                </a:solidFill>
                <a:latin typeface="Arial" panose="020B0604020202020204" pitchFamily="34" charset="0"/>
              </a:rPr>
              <a:t>Оперативный подсчет запасов</a:t>
            </a:r>
          </a:p>
        </p:txBody>
      </p:sp>
      <p:sp>
        <p:nvSpPr>
          <p:cNvPr id="20" name="Плюс 19"/>
          <p:cNvSpPr/>
          <p:nvPr/>
        </p:nvSpPr>
        <p:spPr>
          <a:xfrm>
            <a:off x="2265774" y="2298432"/>
            <a:ext cx="431800" cy="431800"/>
          </a:xfrm>
          <a:prstGeom prst="mathPlus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ru-RU" sz="160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1041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BF6D9-1D1A-4AF0-A658-AB5D1F55F8DB}" type="slidenum">
              <a:rPr lang="ru-RU" altLang="ru-RU" smtClean="0"/>
              <a:pPr/>
              <a:t>19</a:t>
            </a:fld>
            <a:endParaRPr lang="ru-RU" altLang="ru-RU"/>
          </a:p>
        </p:txBody>
      </p:sp>
      <p:sp>
        <p:nvSpPr>
          <p:cNvPr id="48129" name="Заголовок 1"/>
          <p:cNvSpPr>
            <a:spLocks noGrp="1"/>
          </p:cNvSpPr>
          <p:nvPr>
            <p:ph type="title"/>
          </p:nvPr>
        </p:nvSpPr>
        <p:spPr>
          <a:xfrm>
            <a:off x="457200" y="243661"/>
            <a:ext cx="8229600" cy="490066"/>
          </a:xfrm>
          <a:prstGeom prst="rect">
            <a:avLst/>
          </a:prstGeom>
        </p:spPr>
        <p:txBody>
          <a:bodyPr>
            <a:noAutofit/>
          </a:bodyPr>
          <a:lstStyle/>
          <a:p>
            <a:pPr algn="l"/>
            <a:r>
              <a:rPr lang="ru-RU" altLang="ru-RU" sz="3200" dirty="0"/>
              <a:t>Геологическая основа ППЭ</a:t>
            </a:r>
          </a:p>
        </p:txBody>
      </p:sp>
      <p:sp>
        <p:nvSpPr>
          <p:cNvPr id="48130" name="Прямоугольник 3"/>
          <p:cNvSpPr>
            <a:spLocks noChangeArrowheads="1"/>
          </p:cNvSpPr>
          <p:nvPr/>
        </p:nvSpPr>
        <p:spPr bwMode="auto">
          <a:xfrm>
            <a:off x="457199" y="1021824"/>
            <a:ext cx="8229601" cy="5309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spcAft>
                <a:spcPts val="600"/>
              </a:spcAft>
              <a:buClr>
                <a:schemeClr val="accent1">
                  <a:lumMod val="50000"/>
                </a:schemeClr>
              </a:buClr>
              <a:buFont typeface="Wingdings 3" panose="05040102010807070707" pitchFamily="18" charset="2"/>
              <a:buChar char="}"/>
            </a:pPr>
            <a:r>
              <a:rPr kumimoji="0" lang="ru-RU" altLang="ru-RU" sz="1600" dirty="0">
                <a:latin typeface="Arial" panose="020B0604020202020204" pitchFamily="34" charset="0"/>
              </a:rPr>
              <a:t>Расчет </a:t>
            </a:r>
            <a:r>
              <a:rPr kumimoji="0" lang="ru-RU" altLang="ru-RU" sz="1600" b="1" dirty="0">
                <a:solidFill>
                  <a:srgbClr val="C00000"/>
                </a:solidFill>
                <a:latin typeface="Arial" panose="020B0604020202020204" pitchFamily="34" charset="0"/>
              </a:rPr>
              <a:t>геологических</a:t>
            </a:r>
            <a:r>
              <a:rPr kumimoji="0" lang="ru-RU" altLang="ru-RU" sz="1600" dirty="0">
                <a:latin typeface="Arial" panose="020B0604020202020204" pitchFamily="34" charset="0"/>
              </a:rPr>
              <a:t> запасов </a:t>
            </a:r>
            <a:r>
              <a:rPr kumimoji="0" lang="ru-RU" altLang="ru-RU" sz="1600" dirty="0" smtClean="0">
                <a:latin typeface="Arial" panose="020B0604020202020204" pitchFamily="34" charset="0"/>
              </a:rPr>
              <a:t>УВС осуществляется </a:t>
            </a:r>
            <a:r>
              <a:rPr kumimoji="0" lang="ru-RU" altLang="ru-RU" sz="1600" dirty="0">
                <a:latin typeface="Arial" panose="020B0604020202020204" pitchFamily="34" charset="0"/>
              </a:rPr>
              <a:t>объемным методом, с разделением по категориям С1 и С2</a:t>
            </a:r>
          </a:p>
          <a:p>
            <a:pPr algn="just" eaLnBrk="1" hangingPunct="1">
              <a:spcAft>
                <a:spcPts val="600"/>
              </a:spcAft>
              <a:buClr>
                <a:schemeClr val="accent1">
                  <a:lumMod val="50000"/>
                </a:schemeClr>
              </a:buClr>
              <a:buFont typeface="Wingdings 3" panose="05040102010807070707" pitchFamily="18" charset="2"/>
              <a:buChar char="}"/>
            </a:pPr>
            <a:r>
              <a:rPr kumimoji="0" lang="ru-RU" altLang="ru-RU" sz="1600" dirty="0">
                <a:latin typeface="Arial" panose="020B0604020202020204" pitchFamily="34" charset="0"/>
              </a:rPr>
              <a:t>Расчет </a:t>
            </a:r>
            <a:r>
              <a:rPr kumimoji="0" lang="ru-RU" altLang="ru-RU" sz="1600" b="1" dirty="0">
                <a:solidFill>
                  <a:srgbClr val="C00000"/>
                </a:solidFill>
                <a:latin typeface="Arial" panose="020B0604020202020204" pitchFamily="34" charset="0"/>
              </a:rPr>
              <a:t>извлекаемых</a:t>
            </a:r>
            <a:r>
              <a:rPr kumimoji="0" lang="ru-RU" altLang="ru-RU" sz="1600" dirty="0">
                <a:latin typeface="Arial" panose="020B0604020202020204" pitchFamily="34" charset="0"/>
              </a:rPr>
              <a:t> запасов </a:t>
            </a:r>
            <a:r>
              <a:rPr kumimoji="0" lang="ru-RU" altLang="ru-RU" sz="1600" dirty="0" smtClean="0">
                <a:latin typeface="Arial" panose="020B0604020202020204" pitchFamily="34" charset="0"/>
              </a:rPr>
              <a:t>УВС осуществляется </a:t>
            </a:r>
            <a:r>
              <a:rPr kumimoji="0" lang="ru-RU" altLang="ru-RU" sz="1600" dirty="0">
                <a:latin typeface="Arial" panose="020B0604020202020204" pitchFamily="34" charset="0"/>
              </a:rPr>
              <a:t>с использованием </a:t>
            </a:r>
            <a:r>
              <a:rPr kumimoji="0" lang="ru-RU" altLang="ru-RU" sz="1600" dirty="0" smtClean="0">
                <a:latin typeface="Arial" panose="020B0604020202020204" pitchFamily="34" charset="0"/>
              </a:rPr>
              <a:t>КИН / КИГ / КИК, </a:t>
            </a:r>
            <a:r>
              <a:rPr kumimoji="0" lang="ru-RU" altLang="ru-RU" sz="1600" dirty="0">
                <a:latin typeface="Arial" panose="020B0604020202020204" pitchFamily="34" charset="0"/>
              </a:rPr>
              <a:t>определенных при помощи экспертных оценок и упрощенных статистических методов:</a:t>
            </a:r>
          </a:p>
          <a:p>
            <a:pPr lvl="1" algn="just" eaLnBrk="1" hangingPunct="1">
              <a:buClr>
                <a:srgbClr val="7F7F7F"/>
              </a:buClr>
              <a:buFont typeface="Wingdings 3" panose="05040102010807070707" pitchFamily="18" charset="2"/>
              <a:buChar char="}"/>
            </a:pPr>
            <a:r>
              <a:rPr kumimoji="0" lang="ru-RU" altLang="ru-RU" sz="1600" dirty="0">
                <a:latin typeface="Arial" panose="020B0604020202020204" pitchFamily="34" charset="0"/>
              </a:rPr>
              <a:t>Эмпирической оценки;</a:t>
            </a:r>
          </a:p>
          <a:p>
            <a:pPr lvl="1" algn="just" eaLnBrk="1" hangingPunct="1">
              <a:buClr>
                <a:srgbClr val="7F7F7F"/>
              </a:buClr>
              <a:buFont typeface="Wingdings 3" panose="05040102010807070707" pitchFamily="18" charset="2"/>
              <a:buChar char="}"/>
            </a:pPr>
            <a:r>
              <a:rPr kumimoji="0" lang="ru-RU" altLang="ru-RU" sz="1600" dirty="0" err="1">
                <a:latin typeface="Arial" panose="020B0604020202020204" pitchFamily="34" charset="0"/>
              </a:rPr>
              <a:t>Покоэффициентного</a:t>
            </a:r>
            <a:r>
              <a:rPr kumimoji="0" lang="ru-RU" altLang="ru-RU" sz="1600" dirty="0">
                <a:latin typeface="Arial" panose="020B0604020202020204" pitchFamily="34" charset="0"/>
              </a:rPr>
              <a:t> метода;</a:t>
            </a:r>
          </a:p>
          <a:p>
            <a:pPr lvl="1" algn="just" eaLnBrk="1" hangingPunct="1">
              <a:buClr>
                <a:srgbClr val="7F7F7F"/>
              </a:buClr>
              <a:buFont typeface="Wingdings 3" panose="05040102010807070707" pitchFamily="18" charset="2"/>
              <a:buChar char="}"/>
            </a:pPr>
            <a:r>
              <a:rPr kumimoji="0" lang="ru-RU" altLang="ru-RU" sz="1600" dirty="0">
                <a:latin typeface="Arial" panose="020B0604020202020204" pitchFamily="34" charset="0"/>
              </a:rPr>
              <a:t>Метода аналогий.</a:t>
            </a:r>
          </a:p>
          <a:p>
            <a:pPr algn="just" eaLnBrk="1" hangingPunct="1">
              <a:spcBef>
                <a:spcPts val="600"/>
              </a:spcBef>
              <a:spcAft>
                <a:spcPts val="600"/>
              </a:spcAft>
              <a:buClr>
                <a:schemeClr val="accent1">
                  <a:lumMod val="50000"/>
                </a:schemeClr>
              </a:buClr>
              <a:buFont typeface="Wingdings 3" panose="05040102010807070707" pitchFamily="18" charset="2"/>
              <a:buChar char="}"/>
            </a:pPr>
            <a:r>
              <a:rPr kumimoji="0" lang="ru-RU" altLang="ru-RU" sz="1600" dirty="0" smtClean="0">
                <a:latin typeface="Arial" panose="020B0604020202020204" pitchFamily="34" charset="0"/>
              </a:rPr>
              <a:t>КИН / КИГ / КИК обосновываются </a:t>
            </a:r>
            <a:r>
              <a:rPr kumimoji="0" lang="ru-RU" altLang="ru-RU" sz="1600" dirty="0">
                <a:latin typeface="Arial" panose="020B0604020202020204" pitchFamily="34" charset="0"/>
              </a:rPr>
              <a:t>по каждой залежи в эксплуатационном объекте с выделением зон насыщения </a:t>
            </a:r>
          </a:p>
          <a:p>
            <a:pPr algn="just" eaLnBrk="1" hangingPunct="1">
              <a:spcAft>
                <a:spcPts val="600"/>
              </a:spcAft>
              <a:buClr>
                <a:schemeClr val="accent1">
                  <a:lumMod val="50000"/>
                </a:schemeClr>
              </a:buClr>
              <a:buFont typeface="Wingdings 3" panose="05040102010807070707" pitchFamily="18" charset="2"/>
              <a:buChar char="}"/>
            </a:pPr>
            <a:r>
              <a:rPr kumimoji="0" lang="ru-RU" altLang="ru-RU" sz="1600" dirty="0">
                <a:latin typeface="Arial" panose="020B0604020202020204" pitchFamily="34" charset="0"/>
              </a:rPr>
              <a:t>По мелким и очень мелким месторождениям обоснование </a:t>
            </a:r>
            <a:r>
              <a:rPr kumimoji="0" lang="ru-RU" altLang="ru-RU" sz="1600" dirty="0" smtClean="0">
                <a:latin typeface="Arial" panose="020B0604020202020204" pitchFamily="34" charset="0"/>
              </a:rPr>
              <a:t>КИН / КИГ / КИК возможно </a:t>
            </a:r>
            <a:r>
              <a:rPr kumimoji="0" lang="ru-RU" altLang="ru-RU" sz="1600" dirty="0">
                <a:latin typeface="Arial" panose="020B0604020202020204" pitchFamily="34" charset="0"/>
              </a:rPr>
              <a:t>по полезным ископаемым (нефть / газ), без выделения зон насыщения</a:t>
            </a:r>
          </a:p>
          <a:p>
            <a:pPr algn="just" eaLnBrk="1" hangingPunct="1">
              <a:spcAft>
                <a:spcPts val="600"/>
              </a:spcAft>
              <a:buClr>
                <a:schemeClr val="accent1">
                  <a:lumMod val="50000"/>
                </a:schemeClr>
              </a:buClr>
              <a:buFont typeface="Wingdings 3" panose="05040102010807070707" pitchFamily="18" charset="2"/>
              <a:buChar char="}"/>
            </a:pPr>
            <a:r>
              <a:rPr kumimoji="0" lang="ru-RU" altLang="ru-RU" sz="1600" b="1" dirty="0">
                <a:latin typeface="Arial" panose="020B0604020202020204" pitchFamily="34" charset="0"/>
              </a:rPr>
              <a:t>Геологические и извлекаемые запасы по результатам ОПЗ ставятся на ГБ РФ и являются геологической основой для </a:t>
            </a:r>
            <a:r>
              <a:rPr kumimoji="0" lang="ru-RU" altLang="ru-RU" sz="1600" b="1" dirty="0" smtClean="0">
                <a:latin typeface="Arial" panose="020B0604020202020204" pitchFamily="34" charset="0"/>
              </a:rPr>
              <a:t>ППЭ</a:t>
            </a:r>
          </a:p>
          <a:p>
            <a:pPr algn="just" eaLnBrk="1" hangingPunct="1">
              <a:spcAft>
                <a:spcPts val="600"/>
              </a:spcAft>
              <a:buClr>
                <a:schemeClr val="accent1">
                  <a:lumMod val="50000"/>
                </a:schemeClr>
              </a:buClr>
              <a:buFont typeface="Wingdings 3" panose="05040102010807070707" pitchFamily="18" charset="2"/>
              <a:buChar char="}"/>
            </a:pPr>
            <a:r>
              <a:rPr kumimoji="0" lang="ru-RU" altLang="ru-RU" sz="1600" dirty="0" err="1" smtClean="0">
                <a:latin typeface="Arial" panose="020B0604020202020204" pitchFamily="34" charset="0"/>
              </a:rPr>
              <a:t>Недропользователь</a:t>
            </a:r>
            <a:r>
              <a:rPr kumimoji="0" lang="ru-RU" altLang="ru-RU" sz="1600" dirty="0" smtClean="0">
                <a:latin typeface="Arial" panose="020B0604020202020204" pitchFamily="34" charset="0"/>
              </a:rPr>
              <a:t> имеет право осуществлять бурение и добычу УВС в границах запасов С2 и представлять обосновывающие материалы на рассмотрение и утверждение оперативных изменений в категории запасов, числящихся на ГБЗ РФ до конца года, в котором начата добыча</a:t>
            </a:r>
            <a:endParaRPr kumimoji="0" lang="ru-RU" altLang="ru-RU" sz="1600" dirty="0">
              <a:latin typeface="Arial" panose="020B0604020202020204" pitchFamily="34" charset="0"/>
            </a:endParaRPr>
          </a:p>
          <a:p>
            <a:pPr algn="just" eaLnBrk="1" hangingPunct="1">
              <a:spcAft>
                <a:spcPts val="600"/>
              </a:spcAft>
              <a:buClr>
                <a:schemeClr val="accent2"/>
              </a:buClr>
              <a:buFont typeface="Wingdings 3" panose="05040102010807070707" pitchFamily="18" charset="2"/>
              <a:buChar char="}"/>
            </a:pPr>
            <a:endParaRPr kumimoji="0" lang="ru-RU" altLang="ru-RU" sz="16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4217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13509" y="346646"/>
            <a:ext cx="8621485" cy="490066"/>
          </a:xfrm>
        </p:spPr>
        <p:txBody>
          <a:bodyPr>
            <a:noAutofit/>
          </a:bodyPr>
          <a:lstStyle/>
          <a:p>
            <a:pPr algn="l"/>
            <a:r>
              <a:rPr lang="ru-RU" sz="3600" dirty="0" smtClean="0"/>
              <a:t>Причины составления проектных документов</a:t>
            </a:r>
            <a:endParaRPr lang="ru-RU" sz="3600" dirty="0"/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357188" y="1695450"/>
            <a:ext cx="8364537" cy="4524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ru-RU"/>
            </a:defPPr>
            <a:lvl1pPr marL="285750" indent="-285750" algn="just" eaLnBrk="1" hangingPunct="1">
              <a:spcBef>
                <a:spcPts val="600"/>
              </a:spcBef>
              <a:spcAft>
                <a:spcPts val="1200"/>
              </a:spcAft>
              <a:buClr>
                <a:schemeClr val="accent1">
                  <a:lumMod val="50000"/>
                </a:schemeClr>
              </a:buClr>
              <a:buFont typeface="Wingdings 3" panose="05040102010807070707" pitchFamily="18" charset="2"/>
              <a:buChar char="}"/>
              <a:defRPr kumimoji="0" sz="1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kumimoji="1" sz="2400">
                <a:latin typeface="Georgia" panose="02040502050405020303" pitchFamily="18" charset="0"/>
                <a:cs typeface="Arial" panose="020B0604020202020204" pitchFamily="34" charset="0"/>
              </a:defRPr>
            </a:lvl2pPr>
            <a:lvl3pPr marL="1143000" indent="-228600">
              <a:defRPr kumimoji="1" sz="2400">
                <a:latin typeface="Georgia" panose="02040502050405020303" pitchFamily="18" charset="0"/>
                <a:cs typeface="Arial" panose="020B0604020202020204" pitchFamily="34" charset="0"/>
              </a:defRPr>
            </a:lvl3pPr>
            <a:lvl4pPr marL="1600200" indent="-228600">
              <a:defRPr kumimoji="1" sz="2400">
                <a:latin typeface="Georgia" panose="02040502050405020303" pitchFamily="18" charset="0"/>
                <a:cs typeface="Arial" panose="020B0604020202020204" pitchFamily="34" charset="0"/>
              </a:defRPr>
            </a:lvl4pPr>
            <a:lvl5pPr marL="2057400" indent="-228600">
              <a:defRPr kumimoji="1" sz="2400">
                <a:latin typeface="Georgia" panose="020405020504050203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latin typeface="Georgia" panose="020405020504050203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latin typeface="Georgia" panose="020405020504050203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latin typeface="Georgia" panose="020405020504050203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latin typeface="Georgia" panose="02040502050405020303" pitchFamily="18" charset="0"/>
                <a:cs typeface="Arial" panose="020B0604020202020204" pitchFamily="34" charset="0"/>
              </a:defRPr>
            </a:lvl9pPr>
          </a:lstStyle>
          <a:p>
            <a:r>
              <a:rPr lang="ru-RU" dirty="0"/>
              <a:t>Истечение срока действия предыдущего проектного документа</a:t>
            </a:r>
          </a:p>
          <a:p>
            <a:r>
              <a:rPr lang="ru-RU" dirty="0"/>
              <a:t>Существенное изменение представления о геологическом строении</a:t>
            </a:r>
          </a:p>
          <a:p>
            <a:r>
              <a:rPr lang="ru-RU" dirty="0"/>
              <a:t>Необходимость изменения эксплуатационных объектов</a:t>
            </a:r>
          </a:p>
          <a:p>
            <a:r>
              <a:rPr lang="ru-RU" dirty="0"/>
              <a:t>Необходимость совершенствования </a:t>
            </a:r>
            <a:r>
              <a:rPr lang="ru-RU" dirty="0" smtClean="0"/>
              <a:t>утвержденной </a:t>
            </a:r>
            <a:r>
              <a:rPr lang="ru-RU" dirty="0"/>
              <a:t>системы размещения и плотности сетки скважин</a:t>
            </a:r>
          </a:p>
          <a:p>
            <a:r>
              <a:rPr lang="ru-RU" dirty="0"/>
              <a:t>Необходимость совершенствования реализуемой технологии воздействия на продуктивные пласты</a:t>
            </a:r>
          </a:p>
          <a:p>
            <a:r>
              <a:rPr lang="ru-RU" dirty="0"/>
              <a:t>Завершение выработки запасов по действующему ПТД и необходимость применения новых методов </a:t>
            </a:r>
            <a:r>
              <a:rPr lang="ru-RU" dirty="0" smtClean="0"/>
              <a:t>увеличения </a:t>
            </a:r>
            <a:r>
              <a:rPr lang="ru-RU" dirty="0" err="1" smtClean="0"/>
              <a:t>нефтеотдачи</a:t>
            </a:r>
            <a:endParaRPr lang="ru-RU" dirty="0"/>
          </a:p>
          <a:p>
            <a:r>
              <a:rPr lang="ru-RU" dirty="0"/>
              <a:t>Отклонение фактического годового уровня отбора нефти от проектного более допустимого</a:t>
            </a:r>
          </a:p>
        </p:txBody>
      </p:sp>
    </p:spTree>
    <p:extLst>
      <p:ext uri="{BB962C8B-B14F-4D97-AF65-F5344CB8AC3E}">
        <p14:creationId xmlns:p14="http://schemas.microsoft.com/office/powerpoint/2010/main" val="2283479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BF6D9-1D1A-4AF0-A658-AB5D1F55F8DB}" type="slidenum">
              <a:rPr lang="ru-RU" altLang="ru-RU" smtClean="0"/>
              <a:pPr/>
              <a:t>20</a:t>
            </a:fld>
            <a:endParaRPr lang="ru-RU" altLang="ru-RU"/>
          </a:p>
        </p:txBody>
      </p:sp>
      <p:sp>
        <p:nvSpPr>
          <p:cNvPr id="49153" name="Заголовок 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Autofit/>
          </a:bodyPr>
          <a:lstStyle/>
          <a:p>
            <a:pPr algn="l"/>
            <a:r>
              <a:rPr lang="ru-RU" altLang="ru-RU" sz="3200" dirty="0"/>
              <a:t>Изменения в ППЭ</a:t>
            </a:r>
          </a:p>
        </p:txBody>
      </p:sp>
      <p:sp>
        <p:nvSpPr>
          <p:cNvPr id="49154" name="Прямоугольник 3"/>
          <p:cNvSpPr>
            <a:spLocks noChangeArrowheads="1"/>
          </p:cNvSpPr>
          <p:nvPr/>
        </p:nvSpPr>
        <p:spPr bwMode="auto">
          <a:xfrm>
            <a:off x="457199" y="983661"/>
            <a:ext cx="8229601" cy="53245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spcAft>
                <a:spcPts val="300"/>
              </a:spcAft>
              <a:buClr>
                <a:schemeClr val="accent1">
                  <a:lumMod val="50000"/>
                </a:schemeClr>
              </a:buClr>
              <a:buFont typeface="Wingdings 3" panose="05040102010807070707" pitchFamily="18" charset="2"/>
              <a:buChar char="}"/>
            </a:pPr>
            <a:r>
              <a:rPr kumimoji="0" lang="ru-RU" altLang="ru-RU" sz="1600" dirty="0">
                <a:latin typeface="Arial" panose="020B0604020202020204" pitchFamily="34" charset="0"/>
              </a:rPr>
              <a:t>В рамках ППЭ </a:t>
            </a:r>
            <a:r>
              <a:rPr kumimoji="0" lang="ru-RU" altLang="ru-RU" sz="1600" dirty="0" smtClean="0">
                <a:latin typeface="Arial" panose="020B0604020202020204" pitchFamily="34" charset="0"/>
              </a:rPr>
              <a:t>может добываться </a:t>
            </a:r>
            <a:r>
              <a:rPr kumimoji="0" lang="ru-RU" altLang="ru-RU" sz="1600" b="1" dirty="0" smtClean="0">
                <a:solidFill>
                  <a:srgbClr val="C00000"/>
                </a:solidFill>
                <a:latin typeface="Arial" panose="020B0604020202020204" pitchFamily="34" charset="0"/>
              </a:rPr>
              <a:t>не </a:t>
            </a:r>
            <a:r>
              <a:rPr kumimoji="0" lang="ru-RU" altLang="ru-RU" sz="1600" b="1" dirty="0">
                <a:solidFill>
                  <a:srgbClr val="C00000"/>
                </a:solidFill>
                <a:latin typeface="Arial" panose="020B0604020202020204" pitchFamily="34" charset="0"/>
              </a:rPr>
              <a:t>более 20 %</a:t>
            </a:r>
            <a:r>
              <a:rPr kumimoji="0" lang="ru-RU" altLang="ru-RU" sz="1600" dirty="0">
                <a:latin typeface="Arial" panose="020B0604020202020204" pitchFamily="34" charset="0"/>
              </a:rPr>
              <a:t> извлекаемых запасов категории С1 (для средних, крупных и уникальных месторождений).</a:t>
            </a:r>
          </a:p>
          <a:p>
            <a:pPr algn="just" eaLnBrk="1" hangingPunct="1">
              <a:spcAft>
                <a:spcPts val="300"/>
              </a:spcAft>
              <a:buClr>
                <a:schemeClr val="accent1">
                  <a:lumMod val="50000"/>
                </a:schemeClr>
              </a:buClr>
              <a:buFont typeface="Wingdings 3" panose="05040102010807070707" pitchFamily="18" charset="2"/>
              <a:buChar char="}"/>
            </a:pPr>
            <a:r>
              <a:rPr kumimoji="0" lang="ru-RU" altLang="ru-RU" sz="1600" dirty="0" smtClean="0">
                <a:latin typeface="Arial" panose="020B0604020202020204" pitchFamily="34" charset="0"/>
              </a:rPr>
              <a:t>Для перспективного планирования обустройства м-й составляется 1 вариант на полное развитие, с вовлечением запасов категорий С1+С2. Для этого варианта рассчитываются технико-экономические показатели до конца расчетного периода</a:t>
            </a:r>
            <a:endParaRPr kumimoji="0" lang="ru-RU" altLang="ru-RU" sz="1600" dirty="0">
              <a:latin typeface="Arial" panose="020B0604020202020204" pitchFamily="34" charset="0"/>
            </a:endParaRPr>
          </a:p>
          <a:p>
            <a:pPr algn="just" eaLnBrk="1" hangingPunct="1">
              <a:spcAft>
                <a:spcPts val="300"/>
              </a:spcAft>
              <a:buClr>
                <a:schemeClr val="accent1">
                  <a:lumMod val="50000"/>
                </a:schemeClr>
              </a:buClr>
              <a:buFont typeface="Wingdings 3" panose="05040102010807070707" pitchFamily="18" charset="2"/>
              <a:buChar char="}"/>
            </a:pPr>
            <a:r>
              <a:rPr kumimoji="0" lang="ru-RU" altLang="ru-RU" sz="1600" dirty="0">
                <a:latin typeface="Arial" panose="020B0604020202020204" pitchFamily="34" charset="0"/>
              </a:rPr>
              <a:t>КИН, КИГ и КИК, рассчитанные при помощи ГДМ, </a:t>
            </a:r>
            <a:r>
              <a:rPr kumimoji="0" lang="ru-RU" altLang="ru-RU" sz="1600" b="1" dirty="0">
                <a:solidFill>
                  <a:srgbClr val="C00000"/>
                </a:solidFill>
                <a:latin typeface="Arial" panose="020B0604020202020204" pitchFamily="34" charset="0"/>
              </a:rPr>
              <a:t>не являются приоритетными, </a:t>
            </a:r>
            <a:r>
              <a:rPr kumimoji="0" lang="ru-RU" altLang="ru-RU" sz="1600" b="1" dirty="0">
                <a:latin typeface="Arial" panose="020B0604020202020204" pitchFamily="34" charset="0"/>
              </a:rPr>
              <a:t>а рассматриваются как дополнительный инструмент обоснования </a:t>
            </a:r>
            <a:r>
              <a:rPr kumimoji="0" lang="ru-RU" altLang="ru-RU" sz="1600" dirty="0">
                <a:latin typeface="Arial" panose="020B0604020202020204" pitchFamily="34" charset="0"/>
              </a:rPr>
              <a:t>в рамках ППЭ</a:t>
            </a:r>
            <a:r>
              <a:rPr kumimoji="0" lang="ru-RU" altLang="ru-RU" sz="1600" b="1" dirty="0">
                <a:latin typeface="Arial" panose="020B0604020202020204" pitchFamily="34" charset="0"/>
              </a:rPr>
              <a:t>.</a:t>
            </a:r>
            <a:r>
              <a:rPr kumimoji="0" lang="ru-RU" altLang="ru-RU" sz="1600" b="1" dirty="0">
                <a:solidFill>
                  <a:srgbClr val="C00000"/>
                </a:solidFill>
                <a:latin typeface="Arial" panose="020B0604020202020204" pitchFamily="34" charset="0"/>
              </a:rPr>
              <a:t> </a:t>
            </a:r>
          </a:p>
          <a:p>
            <a:pPr algn="just" eaLnBrk="1" hangingPunct="1">
              <a:spcAft>
                <a:spcPts val="300"/>
              </a:spcAft>
              <a:buClr>
                <a:schemeClr val="accent1">
                  <a:lumMod val="50000"/>
                </a:schemeClr>
              </a:buClr>
              <a:buFont typeface="Wingdings 3" panose="05040102010807070707" pitchFamily="18" charset="2"/>
              <a:buChar char="}"/>
            </a:pPr>
            <a:r>
              <a:rPr kumimoji="0" lang="ru-RU" altLang="ru-RU" sz="1600" b="1" dirty="0">
                <a:latin typeface="Arial" panose="020B0604020202020204" pitchFamily="34" charset="0"/>
              </a:rPr>
              <a:t>Список научно-исследовательских работ</a:t>
            </a:r>
            <a:r>
              <a:rPr kumimoji="0" lang="ru-RU" altLang="ru-RU" sz="1600" dirty="0">
                <a:latin typeface="Arial" panose="020B0604020202020204" pitchFamily="34" charset="0"/>
              </a:rPr>
              <a:t>, проводимых в рамках ППЭ – </a:t>
            </a:r>
            <a:r>
              <a:rPr kumimoji="0" lang="ru-RU" altLang="ru-RU" sz="1600" b="1" dirty="0">
                <a:latin typeface="Arial" panose="020B0604020202020204" pitchFamily="34" charset="0"/>
              </a:rPr>
              <a:t>расширен </a:t>
            </a:r>
            <a:r>
              <a:rPr kumimoji="0" lang="ru-RU" altLang="ru-RU" sz="1600" dirty="0">
                <a:latin typeface="Arial" panose="020B0604020202020204" pitchFamily="34" charset="0"/>
              </a:rPr>
              <a:t>в соответствии с требованиями об изученности </a:t>
            </a:r>
            <a:r>
              <a:rPr kumimoji="0" lang="ru-RU" altLang="ru-RU" sz="1600" dirty="0" smtClean="0">
                <a:latin typeface="Arial" panose="020B0604020202020204" pitchFamily="34" charset="0"/>
              </a:rPr>
              <a:t>категорий </a:t>
            </a:r>
            <a:r>
              <a:rPr kumimoji="0" lang="ru-RU" altLang="ru-RU" sz="1600" dirty="0">
                <a:latin typeface="Arial" panose="020B0604020202020204" pitchFamily="34" charset="0"/>
              </a:rPr>
              <a:t>А + В1 + В2</a:t>
            </a:r>
          </a:p>
          <a:p>
            <a:pPr algn="just" eaLnBrk="1" hangingPunct="1">
              <a:spcAft>
                <a:spcPts val="300"/>
              </a:spcAft>
              <a:buClr>
                <a:schemeClr val="accent1">
                  <a:lumMod val="50000"/>
                </a:schemeClr>
              </a:buClr>
              <a:buFont typeface="Wingdings 3" panose="05040102010807070707" pitchFamily="18" charset="2"/>
              <a:buChar char="}"/>
            </a:pPr>
            <a:r>
              <a:rPr kumimoji="0" lang="ru-RU" altLang="ru-RU" sz="1600" dirty="0">
                <a:latin typeface="Arial" panose="020B0604020202020204" pitchFamily="34" charset="0"/>
              </a:rPr>
              <a:t>Для ППЭ </a:t>
            </a:r>
            <a:r>
              <a:rPr kumimoji="0" lang="ru-RU" altLang="ru-RU" sz="1600" b="1" dirty="0">
                <a:solidFill>
                  <a:srgbClr val="C00000"/>
                </a:solidFill>
                <a:latin typeface="Arial" panose="020B0604020202020204" pitchFamily="34" charset="0"/>
              </a:rPr>
              <a:t>НЕ являются обязательными </a:t>
            </a:r>
            <a:r>
              <a:rPr kumimoji="0" lang="ru-RU" altLang="ru-RU" sz="1600" dirty="0">
                <a:latin typeface="Arial" panose="020B0604020202020204" pitchFamily="34" charset="0"/>
              </a:rPr>
              <a:t>следующие разделы:</a:t>
            </a:r>
          </a:p>
          <a:p>
            <a:pPr lvl="1" algn="just" eaLnBrk="1" hangingPunct="1">
              <a:buClr>
                <a:srgbClr val="7F7F7F"/>
              </a:buClr>
              <a:buFont typeface="Wingdings 3" panose="05040102010807070707" pitchFamily="18" charset="2"/>
              <a:buChar char="}"/>
            </a:pPr>
            <a:r>
              <a:rPr kumimoji="0" lang="ru-RU" altLang="ru-RU" sz="1600" dirty="0">
                <a:latin typeface="Arial" panose="020B0604020202020204" pitchFamily="34" charset="0"/>
              </a:rPr>
              <a:t>Состояние разработки месторождения</a:t>
            </a:r>
          </a:p>
          <a:p>
            <a:pPr lvl="1" algn="just" eaLnBrk="1" hangingPunct="1">
              <a:buClr>
                <a:srgbClr val="7F7F7F"/>
              </a:buClr>
              <a:buFont typeface="Wingdings 3" panose="05040102010807070707" pitchFamily="18" charset="2"/>
              <a:buChar char="}"/>
            </a:pPr>
            <a:r>
              <a:rPr kumimoji="0" lang="ru-RU" altLang="ru-RU" sz="1600" dirty="0">
                <a:latin typeface="Arial" panose="020B0604020202020204" pitchFamily="34" charset="0"/>
              </a:rPr>
              <a:t>Методы интенсификации добычи </a:t>
            </a:r>
            <a:r>
              <a:rPr kumimoji="0" lang="ru-RU" altLang="ru-RU" sz="1600" dirty="0" smtClean="0">
                <a:latin typeface="Arial" panose="020B0604020202020204" pitchFamily="34" charset="0"/>
              </a:rPr>
              <a:t>УВС и повышения коэффициентов извлечения</a:t>
            </a:r>
            <a:endParaRPr kumimoji="0" lang="ru-RU" altLang="ru-RU" sz="1600" dirty="0">
              <a:latin typeface="Arial" panose="020B0604020202020204" pitchFamily="34" charset="0"/>
            </a:endParaRPr>
          </a:p>
          <a:p>
            <a:pPr lvl="1" algn="just" eaLnBrk="1" hangingPunct="1">
              <a:buClr>
                <a:srgbClr val="7F7F7F"/>
              </a:buClr>
              <a:buFont typeface="Wingdings 3" panose="05040102010807070707" pitchFamily="18" charset="2"/>
              <a:buChar char="}"/>
            </a:pPr>
            <a:r>
              <a:rPr kumimoji="0" lang="ru-RU" altLang="ru-RU" sz="1600" dirty="0">
                <a:latin typeface="Arial" panose="020B0604020202020204" pitchFamily="34" charset="0"/>
              </a:rPr>
              <a:t>Анализ фактических режимов эксплуатации добывающих </a:t>
            </a:r>
            <a:r>
              <a:rPr kumimoji="0" lang="ru-RU" altLang="ru-RU" sz="1600" dirty="0" smtClean="0">
                <a:latin typeface="Arial" panose="020B0604020202020204" pitchFamily="34" charset="0"/>
              </a:rPr>
              <a:t>скважин</a:t>
            </a:r>
          </a:p>
          <a:p>
            <a:pPr lvl="1" algn="just" eaLnBrk="1" hangingPunct="1">
              <a:buClr>
                <a:srgbClr val="7F7F7F"/>
              </a:buClr>
              <a:buFont typeface="Wingdings 3" panose="05040102010807070707" pitchFamily="18" charset="2"/>
              <a:buChar char="}"/>
            </a:pPr>
            <a:r>
              <a:rPr kumimoji="0" lang="ru-RU" altLang="ru-RU" sz="1600" dirty="0" smtClean="0">
                <a:latin typeface="Arial" panose="020B0604020202020204" pitchFamily="34" charset="0"/>
              </a:rPr>
              <a:t>Создание трехмерной ГМ и ГДМ месторождения</a:t>
            </a:r>
            <a:endParaRPr kumimoji="0" lang="ru-RU" altLang="ru-RU" sz="1600" dirty="0">
              <a:latin typeface="Arial" panose="020B0604020202020204" pitchFamily="34" charset="0"/>
            </a:endParaRPr>
          </a:p>
          <a:p>
            <a:pPr algn="just" eaLnBrk="1" hangingPunct="1">
              <a:spcBef>
                <a:spcPts val="600"/>
              </a:spcBef>
              <a:spcAft>
                <a:spcPts val="300"/>
              </a:spcAft>
              <a:buClr>
                <a:schemeClr val="accent1">
                  <a:lumMod val="50000"/>
                </a:schemeClr>
              </a:buClr>
              <a:buFont typeface="Wingdings 3" panose="05040102010807070707" pitchFamily="18" charset="2"/>
              <a:buChar char="}"/>
            </a:pPr>
            <a:r>
              <a:rPr kumimoji="0" lang="ru-RU" altLang="ru-RU" sz="1600" dirty="0">
                <a:latin typeface="Arial" panose="020B0604020202020204" pitchFamily="34" charset="0"/>
              </a:rPr>
              <a:t>В ППЭ добавлен раздел </a:t>
            </a:r>
            <a:r>
              <a:rPr kumimoji="0" lang="ru-RU" altLang="ru-RU" sz="1600" b="1" dirty="0">
                <a:latin typeface="Arial" panose="020B0604020202020204" pitchFamily="34" charset="0"/>
              </a:rPr>
              <a:t>Характеристика извлекаемых запасов и коэффициентов извлечения УВС</a:t>
            </a:r>
          </a:p>
          <a:p>
            <a:pPr lvl="1" algn="just" eaLnBrk="1" hangingPunct="1">
              <a:buClr>
                <a:schemeClr val="accent2"/>
              </a:buClr>
            </a:pPr>
            <a:endParaRPr kumimoji="0" lang="ru-RU" altLang="ru-RU" sz="16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3956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BF6D9-1D1A-4AF0-A658-AB5D1F55F8DB}" type="slidenum">
              <a:rPr lang="ru-RU" altLang="ru-RU" smtClean="0"/>
              <a:pPr/>
              <a:t>21</a:t>
            </a:fld>
            <a:endParaRPr lang="ru-RU" altLang="ru-RU"/>
          </a:p>
        </p:txBody>
      </p:sp>
      <p:sp>
        <p:nvSpPr>
          <p:cNvPr id="50177" name="Заголовок 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Autofit/>
          </a:bodyPr>
          <a:lstStyle/>
          <a:p>
            <a:pPr algn="l"/>
            <a:r>
              <a:rPr lang="ru-RU" altLang="ru-RU" sz="3200" dirty="0"/>
              <a:t>Дополнения к ППЭ</a:t>
            </a:r>
          </a:p>
        </p:txBody>
      </p:sp>
      <p:sp>
        <p:nvSpPr>
          <p:cNvPr id="50178" name="Прямоугольник 3"/>
          <p:cNvSpPr>
            <a:spLocks noChangeArrowheads="1"/>
          </p:cNvSpPr>
          <p:nvPr/>
        </p:nvSpPr>
        <p:spPr bwMode="auto">
          <a:xfrm>
            <a:off x="457201" y="1307148"/>
            <a:ext cx="8229600" cy="47859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9pPr>
          </a:lstStyle>
          <a:p>
            <a:pPr marL="0" indent="0" algn="just" eaLnBrk="1" hangingPunct="1">
              <a:spcAft>
                <a:spcPts val="1200"/>
              </a:spcAft>
              <a:buClr>
                <a:schemeClr val="accent2"/>
              </a:buClr>
            </a:pPr>
            <a:r>
              <a:rPr kumimoji="0" lang="ru-RU" altLang="ru-RU" sz="2000" dirty="0">
                <a:latin typeface="Arial" panose="020B0604020202020204" pitchFamily="34" charset="0"/>
              </a:rPr>
              <a:t>Дополнения к ППЭ составляются в рамках сроков действующего </a:t>
            </a:r>
            <a:r>
              <a:rPr kumimoji="0" lang="ru-RU" altLang="ru-RU" sz="2000" dirty="0" smtClean="0">
                <a:latin typeface="Arial" panose="020B0604020202020204" pitchFamily="34" charset="0"/>
              </a:rPr>
              <a:t>документа.</a:t>
            </a:r>
            <a:endParaRPr kumimoji="0" lang="ru-RU" altLang="ru-RU" sz="2000" dirty="0">
              <a:latin typeface="Arial" panose="020B0604020202020204" pitchFamily="34" charset="0"/>
            </a:endParaRPr>
          </a:p>
          <a:p>
            <a:pPr marL="0" indent="0" algn="just" eaLnBrk="1" hangingPunct="1">
              <a:spcAft>
                <a:spcPts val="1200"/>
              </a:spcAft>
              <a:buClr>
                <a:schemeClr val="accent1">
                  <a:lumMod val="50000"/>
                </a:schemeClr>
              </a:buClr>
            </a:pPr>
            <a:r>
              <a:rPr kumimoji="0" lang="ru-RU" altLang="ru-RU" sz="2000" b="1" dirty="0">
                <a:latin typeface="Arial" panose="020B0604020202020204" pitchFamily="34" charset="0"/>
              </a:rPr>
              <a:t>Основания для составления Дополнения к ППЭ</a:t>
            </a:r>
            <a:r>
              <a:rPr kumimoji="0" lang="ru-RU" altLang="ru-RU" sz="2000" dirty="0">
                <a:latin typeface="Arial" panose="020B0604020202020204" pitchFamily="34" charset="0"/>
              </a:rPr>
              <a:t>:</a:t>
            </a:r>
          </a:p>
          <a:p>
            <a:pPr lvl="1" algn="just" eaLnBrk="1" hangingPunct="1">
              <a:spcBef>
                <a:spcPts val="600"/>
              </a:spcBef>
              <a:spcAft>
                <a:spcPts val="600"/>
              </a:spcAft>
              <a:buClr>
                <a:schemeClr val="accent1">
                  <a:lumMod val="50000"/>
                </a:schemeClr>
              </a:buClr>
              <a:buFont typeface="Wingdings 3" panose="05040102010807070707" pitchFamily="18" charset="2"/>
              <a:buChar char="}"/>
            </a:pPr>
            <a:r>
              <a:rPr kumimoji="0" lang="ru-RU" altLang="ru-RU" sz="2000" dirty="0">
                <a:latin typeface="Arial" panose="020B0604020202020204" pitchFamily="34" charset="0"/>
              </a:rPr>
              <a:t>Изменение границ месторождения или участков ПЭ на залежах, выделенных в последнем ПТД, в связи с уточнением геологического строения месторождения или залежей (+ ОПЗ);</a:t>
            </a:r>
          </a:p>
          <a:p>
            <a:pPr lvl="1" algn="just" eaLnBrk="1" hangingPunct="1">
              <a:spcAft>
                <a:spcPts val="600"/>
              </a:spcAft>
              <a:buClr>
                <a:schemeClr val="accent1">
                  <a:lumMod val="50000"/>
                </a:schemeClr>
              </a:buClr>
              <a:buFont typeface="Wingdings 3" panose="05040102010807070707" pitchFamily="18" charset="2"/>
              <a:buChar char="}"/>
            </a:pPr>
            <a:r>
              <a:rPr kumimoji="0" lang="ru-RU" altLang="ru-RU" sz="2000" dirty="0">
                <a:latin typeface="Arial" panose="020B0604020202020204" pitchFamily="34" charset="0"/>
              </a:rPr>
              <a:t>Выявление новых продуктивных пластов;</a:t>
            </a:r>
          </a:p>
          <a:p>
            <a:pPr lvl="1" algn="just" eaLnBrk="1" hangingPunct="1">
              <a:spcAft>
                <a:spcPts val="600"/>
              </a:spcAft>
              <a:buClr>
                <a:schemeClr val="accent1">
                  <a:lumMod val="50000"/>
                </a:schemeClr>
              </a:buClr>
              <a:buFont typeface="Wingdings 3" panose="05040102010807070707" pitchFamily="18" charset="2"/>
              <a:buChar char="}"/>
            </a:pPr>
            <a:r>
              <a:rPr kumimoji="0" lang="ru-RU" altLang="ru-RU" sz="2000" dirty="0">
                <a:latin typeface="Arial" panose="020B0604020202020204" pitchFamily="34" charset="0"/>
              </a:rPr>
              <a:t>Выделение дополнительных участков ПЭ на залежах, выявленных после утверждения проектного документа;</a:t>
            </a:r>
          </a:p>
          <a:p>
            <a:pPr lvl="1" algn="just" eaLnBrk="1" hangingPunct="1">
              <a:spcAft>
                <a:spcPts val="600"/>
              </a:spcAft>
              <a:buClr>
                <a:schemeClr val="accent1">
                  <a:lumMod val="50000"/>
                </a:schemeClr>
              </a:buClr>
              <a:buFont typeface="Wingdings 3" panose="05040102010807070707" pitchFamily="18" charset="2"/>
              <a:buChar char="}"/>
            </a:pPr>
            <a:r>
              <a:rPr kumimoji="0" lang="ru-RU" altLang="ru-RU" sz="2000" dirty="0">
                <a:latin typeface="Arial" panose="020B0604020202020204" pitchFamily="34" charset="0"/>
              </a:rPr>
              <a:t>Изменение выделенных эксплуатационных объектов;</a:t>
            </a:r>
          </a:p>
          <a:p>
            <a:pPr lvl="1" algn="just" eaLnBrk="1" hangingPunct="1">
              <a:spcAft>
                <a:spcPts val="600"/>
              </a:spcAft>
              <a:buClr>
                <a:schemeClr val="accent1">
                  <a:lumMod val="50000"/>
                </a:schemeClr>
              </a:buClr>
              <a:buFont typeface="Wingdings 3" panose="05040102010807070707" pitchFamily="18" charset="2"/>
              <a:buChar char="}"/>
            </a:pPr>
            <a:r>
              <a:rPr kumimoji="0" lang="ru-RU" altLang="ru-RU" sz="2000" dirty="0">
                <a:latin typeface="Arial" panose="020B0604020202020204" pitchFamily="34" charset="0"/>
              </a:rPr>
              <a:t>Изменение технологических решений по системе разработки.</a:t>
            </a:r>
          </a:p>
        </p:txBody>
      </p:sp>
      <p:cxnSp>
        <p:nvCxnSpPr>
          <p:cNvPr id="5" name="Прямая соединительная линия 4"/>
          <p:cNvCxnSpPr>
            <a:cxnSpLocks noChangeShapeType="1"/>
          </p:cNvCxnSpPr>
          <p:nvPr/>
        </p:nvCxnSpPr>
        <p:spPr bwMode="auto">
          <a:xfrm>
            <a:off x="495302" y="2519010"/>
            <a:ext cx="8191499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>
            <a:outerShdw blurRad="51500" dist="25400" dir="5400000" rotWithShape="0">
              <a:srgbClr val="808080">
                <a:alpha val="39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2168520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оугольник 15"/>
          <p:cNvSpPr/>
          <p:nvPr/>
        </p:nvSpPr>
        <p:spPr>
          <a:xfrm>
            <a:off x="336550" y="1386657"/>
            <a:ext cx="3768725" cy="2305050"/>
          </a:xfrm>
          <a:prstGeom prst="rect">
            <a:avLst/>
          </a:prstGeom>
          <a:ln>
            <a:prstDash val="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ru-RU" sz="160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0513CB5B-6148-48E7-B6E0-AA59FCC6F3A5}" type="slidenum">
              <a:rPr lang="ru-RU" altLang="ru-RU" smtClean="0">
                <a:latin typeface="Arial" panose="020B0604020202020204" pitchFamily="34" charset="0"/>
                <a:cs typeface="Arial" panose="020B0604020202020204" pitchFamily="34" charset="0"/>
              </a:rPr>
              <a:pPr algn="r"/>
              <a:t>22</a:t>
            </a:fld>
            <a:endParaRPr lang="ru-RU" alt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202" name="Заголовок 1"/>
          <p:cNvSpPr>
            <a:spLocks noGrp="1"/>
          </p:cNvSpPr>
          <p:nvPr>
            <p:ph type="title"/>
          </p:nvPr>
        </p:nvSpPr>
        <p:spPr>
          <a:xfrm>
            <a:off x="336550" y="142456"/>
            <a:ext cx="8350250" cy="490066"/>
          </a:xfrm>
          <a:prstGeom prst="rect">
            <a:avLst/>
          </a:prstGeom>
        </p:spPr>
        <p:txBody>
          <a:bodyPr>
            <a:noAutofit/>
          </a:bodyPr>
          <a:lstStyle/>
          <a:p>
            <a:pPr algn="l"/>
            <a:r>
              <a:rPr lang="ru-RU" altLang="ru-RU" sz="32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Стадия промышленной разработки месторождения: ТСР</a:t>
            </a:r>
          </a:p>
        </p:txBody>
      </p:sp>
      <p:cxnSp>
        <p:nvCxnSpPr>
          <p:cNvPr id="4" name="Прямая соединительная линия 3"/>
          <p:cNvCxnSpPr>
            <a:cxnSpLocks noChangeShapeType="1"/>
          </p:cNvCxnSpPr>
          <p:nvPr/>
        </p:nvCxnSpPr>
        <p:spPr bwMode="auto">
          <a:xfrm>
            <a:off x="731838" y="2188345"/>
            <a:ext cx="0" cy="287337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>
            <a:outerShdw blurRad="51500" dist="25400" dir="5400000" rotWithShape="0">
              <a:srgbClr val="808080">
                <a:alpha val="39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" name="Прямоугольник 7"/>
          <p:cNvSpPr/>
          <p:nvPr/>
        </p:nvSpPr>
        <p:spPr>
          <a:xfrm>
            <a:off x="947738" y="2394720"/>
            <a:ext cx="1046162" cy="6683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>
            <a:lvl1pPr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kumimoji="0" lang="ru-RU" altLang="ru-RU" sz="1400">
                <a:solidFill>
                  <a:srgbClr val="FFFFFF"/>
                </a:solidFill>
                <a:latin typeface="Arial" panose="020B0604020202020204" pitchFamily="34" charset="0"/>
              </a:rPr>
              <a:t>Подсчет запасов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819150" y="2024832"/>
            <a:ext cx="2641600" cy="298450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0" rIns="0" anchor="ctr"/>
          <a:lstStyle>
            <a:lvl1pPr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kumimoji="0" lang="ru-RU" altLang="ru-RU" sz="1400" i="1">
                <a:solidFill>
                  <a:srgbClr val="000000"/>
                </a:solidFill>
                <a:latin typeface="Arial" panose="020B0604020202020204" pitchFamily="34" charset="0"/>
              </a:rPr>
              <a:t>ГКЗ, ЦКР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1404938" y="3147195"/>
            <a:ext cx="528637" cy="328612"/>
          </a:xfrm>
          <a:prstGeom prst="rect">
            <a:avLst/>
          </a:prstGeom>
          <a:solidFill>
            <a:srgbClr val="C00000"/>
          </a:solidFill>
          <a:ln>
            <a:solidFill>
              <a:srgbClr val="FF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kumimoji="0" lang="ru-RU" altLang="ru-RU" sz="1800">
                <a:solidFill>
                  <a:srgbClr val="FFFFFF"/>
                </a:solidFill>
                <a:latin typeface="Arial" panose="020B0604020202020204" pitchFamily="34" charset="0"/>
              </a:rPr>
              <a:t>А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1993900" y="3147195"/>
            <a:ext cx="527050" cy="328612"/>
          </a:xfrm>
          <a:prstGeom prst="rect">
            <a:avLst/>
          </a:prstGeom>
          <a:solidFill>
            <a:srgbClr val="33CCFF"/>
          </a:solidFill>
          <a:ln>
            <a:solidFill>
              <a:srgbClr val="00B0F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>
            <a:lvl1pPr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kumimoji="0" lang="ru-RU" altLang="ru-RU" sz="1800">
                <a:latin typeface="Arial" panose="020B0604020202020204" pitchFamily="34" charset="0"/>
              </a:rPr>
              <a:t>В</a:t>
            </a:r>
            <a:r>
              <a:rPr kumimoji="0" lang="en-US" altLang="ru-RU" sz="1800">
                <a:latin typeface="Arial" panose="020B0604020202020204" pitchFamily="34" charset="0"/>
              </a:rPr>
              <a:t>1</a:t>
            </a:r>
            <a:endParaRPr kumimoji="0" lang="ru-RU" altLang="ru-RU" sz="1800">
              <a:latin typeface="Arial" panose="020B060402020202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570163" y="3145607"/>
            <a:ext cx="527050" cy="328613"/>
          </a:xfrm>
          <a:prstGeom prst="rect">
            <a:avLst/>
          </a:prstGeom>
          <a:solidFill>
            <a:srgbClr val="D4E9F5"/>
          </a:solidFill>
          <a:ln>
            <a:solidFill>
              <a:srgbClr val="00B0F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>
            <a:lvl1pPr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kumimoji="0" lang="ru-RU" altLang="ru-RU" sz="1800">
                <a:latin typeface="Arial" panose="020B0604020202020204" pitchFamily="34" charset="0"/>
              </a:rPr>
              <a:t>В</a:t>
            </a:r>
            <a:r>
              <a:rPr kumimoji="0" lang="en-US" altLang="ru-RU" sz="1800">
                <a:latin typeface="Arial" panose="020B0604020202020204" pitchFamily="34" charset="0"/>
              </a:rPr>
              <a:t>2</a:t>
            </a:r>
            <a:endParaRPr kumimoji="0" lang="ru-RU" altLang="ru-RU" sz="1800">
              <a:latin typeface="Arial" panose="020B0604020202020204" pitchFamily="34" charset="0"/>
            </a:endParaRPr>
          </a:p>
        </p:txBody>
      </p:sp>
      <p:sp>
        <p:nvSpPr>
          <p:cNvPr id="26" name="Нашивка 25"/>
          <p:cNvSpPr/>
          <p:nvPr/>
        </p:nvSpPr>
        <p:spPr>
          <a:xfrm>
            <a:off x="490538" y="1602557"/>
            <a:ext cx="3543300" cy="377825"/>
          </a:xfrm>
          <a:prstGeom prst="chevron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0" rIns="0" anchor="ctr"/>
          <a:lstStyle>
            <a:lvl1pPr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kumimoji="0" lang="ru-RU" altLang="ru-RU" sz="1400">
                <a:latin typeface="Arial" panose="020B0604020202020204" pitchFamily="34" charset="0"/>
              </a:rPr>
              <a:t>2. Промышленная разработка</a:t>
            </a:r>
          </a:p>
        </p:txBody>
      </p:sp>
      <p:cxnSp>
        <p:nvCxnSpPr>
          <p:cNvPr id="27" name="Прямая соединительная линия 26"/>
          <p:cNvCxnSpPr>
            <a:cxnSpLocks noChangeShapeType="1"/>
          </p:cNvCxnSpPr>
          <p:nvPr/>
        </p:nvCxnSpPr>
        <p:spPr bwMode="auto">
          <a:xfrm>
            <a:off x="495300" y="2323282"/>
            <a:ext cx="34290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 type="triangle" w="med" len="med"/>
          </a:ln>
          <a:effectLst>
            <a:outerShdw blurRad="51500" dist="25400" dir="5400000" rotWithShape="0">
              <a:srgbClr val="808080">
                <a:alpha val="39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8" name="Прямоугольник 27"/>
          <p:cNvSpPr/>
          <p:nvPr/>
        </p:nvSpPr>
        <p:spPr>
          <a:xfrm>
            <a:off x="2166938" y="2394720"/>
            <a:ext cx="1611312" cy="6683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>
            <a:lvl1pPr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kumimoji="0" lang="ru-RU" altLang="ru-RU" sz="1400">
                <a:solidFill>
                  <a:srgbClr val="FFFFFF"/>
                </a:solidFill>
                <a:latin typeface="Arial" panose="020B0604020202020204" pitchFamily="34" charset="0"/>
              </a:rPr>
              <a:t>Технологическая схема разработки</a:t>
            </a:r>
          </a:p>
        </p:txBody>
      </p:sp>
      <p:sp>
        <p:nvSpPr>
          <p:cNvPr id="29" name="Плюс 28"/>
          <p:cNvSpPr/>
          <p:nvPr/>
        </p:nvSpPr>
        <p:spPr>
          <a:xfrm>
            <a:off x="1931988" y="2610620"/>
            <a:ext cx="301625" cy="288925"/>
          </a:xfrm>
          <a:prstGeom prst="mathPlus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ru-RU" sz="1600">
              <a:latin typeface="Arial" pitchFamily="34" charset="0"/>
              <a:cs typeface="Arial" pitchFamily="34" charset="0"/>
            </a:endParaRPr>
          </a:p>
        </p:txBody>
      </p:sp>
      <p:sp>
        <p:nvSpPr>
          <p:cNvPr id="51213" name="Прямоугольник 29"/>
          <p:cNvSpPr>
            <a:spLocks noChangeArrowheads="1"/>
          </p:cNvSpPr>
          <p:nvPr/>
        </p:nvSpPr>
        <p:spPr bwMode="auto">
          <a:xfrm>
            <a:off x="4187826" y="1142812"/>
            <a:ext cx="4743450" cy="304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spcAft>
                <a:spcPts val="300"/>
              </a:spcAft>
              <a:buClr>
                <a:schemeClr val="accent1">
                  <a:lumMod val="50000"/>
                </a:schemeClr>
              </a:buClr>
              <a:buFont typeface="Wingdings 3" panose="05040102010807070707" pitchFamily="18" charset="2"/>
              <a:buChar char="}"/>
            </a:pPr>
            <a:r>
              <a:rPr kumimoji="0" lang="ru-RU" altLang="ru-RU" sz="1400" dirty="0">
                <a:latin typeface="Arial" panose="020B0604020202020204" pitchFamily="34" charset="0"/>
              </a:rPr>
              <a:t>На стадии промышленной разработки выделяются запасы категорий А, В1 и В2</a:t>
            </a:r>
            <a:r>
              <a:rPr kumimoji="0" lang="en-US" altLang="ru-RU" sz="1400" dirty="0">
                <a:latin typeface="Arial" panose="020B0604020202020204" pitchFamily="34" charset="0"/>
              </a:rPr>
              <a:t>. </a:t>
            </a:r>
            <a:r>
              <a:rPr lang="ru-RU" altLang="ru-RU" sz="1400" dirty="0">
                <a:latin typeface="Arial" panose="020B0604020202020204" pitchFamily="34" charset="0"/>
              </a:rPr>
              <a:t>Геологические запасы нефти и/или газа по категориям А+В1 составляют более 50% для очень мелких, мелких, средних, 30% для крупных, уникальных месторождений от всех запасов.</a:t>
            </a:r>
            <a:endParaRPr kumimoji="0" lang="ru-RU" altLang="ru-RU" sz="1400" dirty="0">
              <a:latin typeface="Arial" panose="020B0604020202020204" pitchFamily="34" charset="0"/>
            </a:endParaRPr>
          </a:p>
          <a:p>
            <a:pPr algn="just" eaLnBrk="1" hangingPunct="1">
              <a:spcAft>
                <a:spcPts val="300"/>
              </a:spcAft>
              <a:buClr>
                <a:schemeClr val="accent1">
                  <a:lumMod val="50000"/>
                </a:schemeClr>
              </a:buClr>
              <a:buFont typeface="Wingdings 3" panose="05040102010807070707" pitchFamily="18" charset="2"/>
              <a:buChar char="}"/>
            </a:pPr>
            <a:r>
              <a:rPr kumimoji="0" lang="ru-RU" altLang="ru-RU" sz="1400" b="1" dirty="0">
                <a:solidFill>
                  <a:srgbClr val="C00000"/>
                </a:solidFill>
                <a:latin typeface="Arial" panose="020B0604020202020204" pitchFamily="34" charset="0"/>
              </a:rPr>
              <a:t>ТСР</a:t>
            </a:r>
            <a:r>
              <a:rPr kumimoji="0" lang="ru-RU" altLang="ru-RU" sz="1400" dirty="0">
                <a:latin typeface="Arial" panose="020B0604020202020204" pitchFamily="34" charset="0"/>
              </a:rPr>
              <a:t> – вводит месторождение в промышленную разработку</a:t>
            </a:r>
          </a:p>
          <a:p>
            <a:pPr algn="just" eaLnBrk="1" hangingPunct="1">
              <a:spcAft>
                <a:spcPts val="300"/>
              </a:spcAft>
              <a:buClr>
                <a:schemeClr val="accent1">
                  <a:lumMod val="50000"/>
                </a:schemeClr>
              </a:buClr>
              <a:buFont typeface="Wingdings 3" panose="05040102010807070707" pitchFamily="18" charset="2"/>
              <a:buChar char="}"/>
            </a:pPr>
            <a:r>
              <a:rPr kumimoji="0" lang="ru-RU" altLang="ru-RU" sz="1400" b="1" dirty="0">
                <a:latin typeface="Arial" panose="020B0604020202020204" pitchFamily="34" charset="0"/>
              </a:rPr>
              <a:t>Цель</a:t>
            </a:r>
            <a:r>
              <a:rPr kumimoji="0" lang="ru-RU" altLang="ru-RU" sz="1400" dirty="0">
                <a:latin typeface="Arial" panose="020B0604020202020204" pitchFamily="34" charset="0"/>
              </a:rPr>
              <a:t> ТСР – определить систему разработки месторождения на период </a:t>
            </a:r>
            <a:r>
              <a:rPr kumimoji="0" lang="ru-RU" altLang="ru-RU" sz="1400" dirty="0" err="1">
                <a:latin typeface="Arial" panose="020B0604020202020204" pitchFamily="34" charset="0"/>
              </a:rPr>
              <a:t>разбуривания</a:t>
            </a:r>
            <a:endParaRPr kumimoji="0" lang="ru-RU" altLang="ru-RU" sz="1400" dirty="0">
              <a:latin typeface="Arial" panose="020B0604020202020204" pitchFamily="34" charset="0"/>
            </a:endParaRPr>
          </a:p>
          <a:p>
            <a:pPr algn="just" eaLnBrk="1" hangingPunct="1">
              <a:spcAft>
                <a:spcPts val="300"/>
              </a:spcAft>
              <a:buClr>
                <a:schemeClr val="accent1">
                  <a:lumMod val="50000"/>
                </a:schemeClr>
              </a:buClr>
              <a:buFont typeface="Wingdings 3" panose="05040102010807070707" pitchFamily="18" charset="2"/>
              <a:buChar char="}"/>
            </a:pPr>
            <a:r>
              <a:rPr kumimoji="0" lang="ru-RU" altLang="ru-RU" sz="1400" b="1" dirty="0">
                <a:latin typeface="Arial" panose="020B0604020202020204" pitchFamily="34" charset="0"/>
              </a:rPr>
              <a:t>Срок </a:t>
            </a:r>
            <a:r>
              <a:rPr kumimoji="0" lang="ru-RU" altLang="ru-RU" sz="1400" dirty="0">
                <a:latin typeface="Arial" panose="020B0604020202020204" pitchFamily="34" charset="0"/>
              </a:rPr>
              <a:t>– без ограничения</a:t>
            </a:r>
          </a:p>
          <a:p>
            <a:pPr algn="just" eaLnBrk="1" hangingPunct="1">
              <a:spcAft>
                <a:spcPts val="300"/>
              </a:spcAft>
              <a:buClr>
                <a:schemeClr val="accent1">
                  <a:lumMod val="50000"/>
                </a:schemeClr>
              </a:buClr>
              <a:buFont typeface="Wingdings 3" panose="05040102010807070707" pitchFamily="18" charset="2"/>
              <a:buChar char="}"/>
            </a:pPr>
            <a:r>
              <a:rPr kumimoji="0" lang="ru-RU" altLang="ru-RU" sz="1400" dirty="0">
                <a:latin typeface="Arial" panose="020B0604020202020204" pitchFamily="34" charset="0"/>
              </a:rPr>
              <a:t>На категории запасов В2 может размещаться эксплуатационный или зависимый фонд скважин</a:t>
            </a:r>
          </a:p>
        </p:txBody>
      </p:sp>
      <p:sp>
        <p:nvSpPr>
          <p:cNvPr id="51214" name="Прямоугольник 30"/>
          <p:cNvSpPr>
            <a:spLocks noChangeArrowheads="1"/>
          </p:cNvSpPr>
          <p:nvPr/>
        </p:nvSpPr>
        <p:spPr bwMode="auto">
          <a:xfrm>
            <a:off x="250824" y="4078530"/>
            <a:ext cx="8680451" cy="22621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spcAft>
                <a:spcPts val="600"/>
              </a:spcAft>
              <a:buClr>
                <a:schemeClr val="accent1">
                  <a:lumMod val="50000"/>
                </a:schemeClr>
              </a:buClr>
              <a:buFont typeface="Wingdings 3" panose="05040102010807070707" pitchFamily="18" charset="2"/>
              <a:buChar char="}"/>
            </a:pPr>
            <a:r>
              <a:rPr kumimoji="0" lang="ru-RU" altLang="ru-RU" sz="1400" dirty="0">
                <a:latin typeface="Arial" panose="020B0604020202020204" pitchFamily="34" charset="0"/>
              </a:rPr>
              <a:t>В ТСР допускается выделение участков опытно-промышленной разработки (ОПР). Сроки проведения ОПР по утвержденной технологии не должны превышать </a:t>
            </a:r>
            <a:r>
              <a:rPr kumimoji="0" lang="ru-RU" altLang="ru-RU" sz="1400" b="1" dirty="0">
                <a:solidFill>
                  <a:srgbClr val="C00000"/>
                </a:solidFill>
                <a:latin typeface="Arial" panose="020B0604020202020204" pitchFamily="34" charset="0"/>
              </a:rPr>
              <a:t>7</a:t>
            </a:r>
            <a:r>
              <a:rPr kumimoji="0" lang="ru-RU" altLang="ru-RU" sz="1400" dirty="0">
                <a:latin typeface="Arial" panose="020B0604020202020204" pitchFamily="34" charset="0"/>
              </a:rPr>
              <a:t> </a:t>
            </a:r>
            <a:r>
              <a:rPr kumimoji="0" lang="ru-RU" altLang="ru-RU" sz="1400" dirty="0" smtClean="0">
                <a:latin typeface="Arial" panose="020B0604020202020204" pitchFamily="34" charset="0"/>
              </a:rPr>
              <a:t>лет</a:t>
            </a:r>
            <a:endParaRPr kumimoji="0" lang="ru-RU" altLang="ru-RU" sz="1400" dirty="0">
              <a:latin typeface="Arial" panose="020B0604020202020204" pitchFamily="34" charset="0"/>
            </a:endParaRPr>
          </a:p>
          <a:p>
            <a:pPr algn="just" eaLnBrk="1" hangingPunct="1">
              <a:spcAft>
                <a:spcPts val="600"/>
              </a:spcAft>
              <a:buClr>
                <a:schemeClr val="accent1">
                  <a:lumMod val="50000"/>
                </a:schemeClr>
              </a:buClr>
              <a:buFont typeface="Wingdings 3" panose="05040102010807070707" pitchFamily="18" charset="2"/>
              <a:buChar char="}"/>
            </a:pPr>
            <a:r>
              <a:rPr kumimoji="0" lang="ru-RU" altLang="ru-RU" sz="1400" b="1" dirty="0">
                <a:latin typeface="Arial" panose="020B0604020202020204" pitchFamily="34" charset="0"/>
              </a:rPr>
              <a:t>Уровни добычи</a:t>
            </a:r>
            <a:r>
              <a:rPr kumimoji="0" lang="ru-RU" altLang="ru-RU" sz="1400" dirty="0">
                <a:latin typeface="Arial" panose="020B0604020202020204" pitchFamily="34" charset="0"/>
              </a:rPr>
              <a:t> по участку ОПР </a:t>
            </a:r>
            <a:r>
              <a:rPr kumimoji="0" lang="ru-RU" altLang="ru-RU" sz="1400" b="1" dirty="0">
                <a:latin typeface="Arial" panose="020B0604020202020204" pitchFamily="34" charset="0"/>
              </a:rPr>
              <a:t>не регламентируются и не учитываются в суммарном уровне добычи</a:t>
            </a:r>
            <a:r>
              <a:rPr kumimoji="0" lang="ru-RU" altLang="ru-RU" sz="1400" dirty="0">
                <a:latin typeface="Arial" panose="020B0604020202020204" pitchFamily="34" charset="0"/>
              </a:rPr>
              <a:t>, утвержденном по </a:t>
            </a:r>
            <a:r>
              <a:rPr kumimoji="0" lang="ru-RU" altLang="ru-RU" sz="1400" dirty="0" smtClean="0">
                <a:latin typeface="Arial" panose="020B0604020202020204" pitchFamily="34" charset="0"/>
              </a:rPr>
              <a:t>месторождению</a:t>
            </a:r>
            <a:endParaRPr kumimoji="0" lang="ru-RU" altLang="ru-RU" sz="1400" dirty="0">
              <a:latin typeface="Arial" panose="020B0604020202020204" pitchFamily="34" charset="0"/>
            </a:endParaRPr>
          </a:p>
          <a:p>
            <a:pPr algn="just" eaLnBrk="1" hangingPunct="1">
              <a:spcAft>
                <a:spcPts val="600"/>
              </a:spcAft>
              <a:buClr>
                <a:schemeClr val="accent1">
                  <a:lumMod val="50000"/>
                </a:schemeClr>
              </a:buClr>
              <a:buFont typeface="Wingdings 3" panose="05040102010807070707" pitchFamily="18" charset="2"/>
              <a:buChar char="}"/>
            </a:pPr>
            <a:r>
              <a:rPr kumimoji="0" lang="ru-RU" altLang="ru-RU" sz="1400" dirty="0">
                <a:latin typeface="Arial" panose="020B0604020202020204" pitchFamily="34" charset="0"/>
              </a:rPr>
              <a:t>В ТСР рассчитывается не менее </a:t>
            </a:r>
            <a:r>
              <a:rPr kumimoji="0" lang="ru-RU" altLang="ru-RU" sz="1400" b="1" dirty="0">
                <a:solidFill>
                  <a:srgbClr val="C00000"/>
                </a:solidFill>
                <a:latin typeface="Arial" panose="020B0604020202020204" pitchFamily="34" charset="0"/>
              </a:rPr>
              <a:t>3</a:t>
            </a:r>
            <a:r>
              <a:rPr kumimoji="0" lang="ru-RU" altLang="ru-RU" sz="1400" dirty="0">
                <a:latin typeface="Arial" panose="020B0604020202020204" pitchFamily="34" charset="0"/>
              </a:rPr>
              <a:t>-х вариантов по каждому эксплуатационному </a:t>
            </a:r>
            <a:r>
              <a:rPr kumimoji="0" lang="ru-RU" altLang="ru-RU" sz="1400" dirty="0" smtClean="0">
                <a:latin typeface="Arial" panose="020B0604020202020204" pitchFamily="34" charset="0"/>
              </a:rPr>
              <a:t>объекту (без учета Базового варианта и Варианта 1). </a:t>
            </a:r>
            <a:r>
              <a:rPr kumimoji="0" lang="ru-RU" altLang="ru-RU" sz="1400" dirty="0">
                <a:latin typeface="Arial" panose="020B0604020202020204" pitchFamily="34" charset="0"/>
              </a:rPr>
              <a:t>По месторождению в целом – </a:t>
            </a:r>
            <a:r>
              <a:rPr kumimoji="0" lang="ru-RU" altLang="ru-RU" sz="1400" b="1" dirty="0">
                <a:solidFill>
                  <a:srgbClr val="C00000"/>
                </a:solidFill>
                <a:latin typeface="Arial" panose="020B0604020202020204" pitchFamily="34" charset="0"/>
              </a:rPr>
              <a:t>1</a:t>
            </a:r>
            <a:r>
              <a:rPr kumimoji="0" lang="ru-RU" altLang="ru-RU" sz="1400" dirty="0">
                <a:latin typeface="Arial" panose="020B0604020202020204" pitchFamily="34" charset="0"/>
              </a:rPr>
              <a:t> вариант (сумма рекомендуемых вариантов по ЭО)</a:t>
            </a:r>
          </a:p>
          <a:p>
            <a:pPr algn="just" eaLnBrk="1" hangingPunct="1">
              <a:spcAft>
                <a:spcPts val="600"/>
              </a:spcAft>
              <a:buClr>
                <a:schemeClr val="accent1">
                  <a:lumMod val="50000"/>
                </a:schemeClr>
              </a:buClr>
              <a:buFont typeface="Wingdings 3" panose="05040102010807070707" pitchFamily="18" charset="2"/>
              <a:buChar char="}"/>
            </a:pPr>
            <a:r>
              <a:rPr kumimoji="0" lang="ru-RU" altLang="ru-RU" sz="1400" dirty="0">
                <a:latin typeface="Arial" panose="020B0604020202020204" pitchFamily="34" charset="0"/>
              </a:rPr>
              <a:t>Технологические показатели разработки рассчитываются суммарно по категориям А+В1+В2, а </a:t>
            </a:r>
            <a:r>
              <a:rPr kumimoji="0" lang="ru-RU" altLang="ru-RU" sz="1400" b="1" dirty="0">
                <a:latin typeface="Arial" panose="020B0604020202020204" pitchFamily="34" charset="0"/>
              </a:rPr>
              <a:t>утверждаются по категориям А+В1</a:t>
            </a:r>
          </a:p>
        </p:txBody>
      </p:sp>
    </p:spTree>
    <p:extLst>
      <p:ext uri="{BB962C8B-B14F-4D97-AF65-F5344CB8AC3E}">
        <p14:creationId xmlns:p14="http://schemas.microsoft.com/office/powerpoint/2010/main" val="1592755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BF6D9-1D1A-4AF0-A658-AB5D1F55F8DB}" type="slidenum">
              <a:rPr lang="ru-RU" altLang="ru-RU" smtClean="0"/>
              <a:pPr/>
              <a:t>23</a:t>
            </a:fld>
            <a:endParaRPr lang="ru-RU" altLang="ru-RU"/>
          </a:p>
        </p:txBody>
      </p:sp>
      <p:sp>
        <p:nvSpPr>
          <p:cNvPr id="52225" name="Заголовок 1"/>
          <p:cNvSpPr>
            <a:spLocks noGrp="1"/>
          </p:cNvSpPr>
          <p:nvPr>
            <p:ph type="title"/>
          </p:nvPr>
        </p:nvSpPr>
        <p:spPr>
          <a:xfrm>
            <a:off x="457201" y="282369"/>
            <a:ext cx="8229600" cy="490066"/>
          </a:xfrm>
          <a:prstGeom prst="rect">
            <a:avLst/>
          </a:prstGeom>
        </p:spPr>
        <p:txBody>
          <a:bodyPr>
            <a:noAutofit/>
          </a:bodyPr>
          <a:lstStyle/>
          <a:p>
            <a:pPr algn="l"/>
            <a:r>
              <a:rPr lang="ru-RU" altLang="ru-RU" sz="3600" dirty="0"/>
              <a:t>Геологическая основа ТСР</a:t>
            </a:r>
          </a:p>
        </p:txBody>
      </p:sp>
      <p:sp>
        <p:nvSpPr>
          <p:cNvPr id="52226" name="Прямоугольник 3"/>
          <p:cNvSpPr>
            <a:spLocks noChangeArrowheads="1"/>
          </p:cNvSpPr>
          <p:nvPr/>
        </p:nvSpPr>
        <p:spPr bwMode="auto">
          <a:xfrm>
            <a:off x="457200" y="1048476"/>
            <a:ext cx="8229601" cy="5016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2pPr>
            <a:lvl3pPr marL="1200150" indent="-28575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spcAft>
                <a:spcPts val="600"/>
              </a:spcAft>
              <a:buClr>
                <a:schemeClr val="accent1">
                  <a:lumMod val="50000"/>
                </a:schemeClr>
              </a:buClr>
              <a:buFont typeface="Wingdings 3" panose="05040102010807070707" pitchFamily="18" charset="2"/>
              <a:buChar char="}"/>
            </a:pPr>
            <a:r>
              <a:rPr kumimoji="0" lang="ru-RU" altLang="ru-RU" sz="1500" dirty="0">
                <a:latin typeface="Arial" panose="020B0604020202020204" pitchFamily="34" charset="0"/>
              </a:rPr>
              <a:t>ТСР составляется на запасы категорий А, В1 и В2, выделенных в подсчете запасов, и  представляется на утверждение </a:t>
            </a:r>
            <a:r>
              <a:rPr kumimoji="0" lang="ru-RU" altLang="ru-RU" sz="1500" b="1" dirty="0">
                <a:solidFill>
                  <a:srgbClr val="C00000"/>
                </a:solidFill>
                <a:latin typeface="Arial" panose="020B0604020202020204" pitchFamily="34" charset="0"/>
              </a:rPr>
              <a:t>совместно</a:t>
            </a:r>
            <a:r>
              <a:rPr kumimoji="0" lang="ru-RU" altLang="ru-RU" sz="1500" dirty="0">
                <a:latin typeface="Arial" panose="020B0604020202020204" pitchFamily="34" charset="0"/>
              </a:rPr>
              <a:t> с </a:t>
            </a:r>
            <a:r>
              <a:rPr kumimoji="0" lang="ru-RU" altLang="ru-RU" sz="1500" dirty="0" smtClean="0">
                <a:latin typeface="Arial" panose="020B0604020202020204" pitchFamily="34" charset="0"/>
              </a:rPr>
              <a:t>ПЗ</a:t>
            </a:r>
          </a:p>
          <a:p>
            <a:pPr algn="just" eaLnBrk="1" hangingPunct="1">
              <a:spcAft>
                <a:spcPts val="600"/>
              </a:spcAft>
              <a:buClr>
                <a:schemeClr val="accent1">
                  <a:lumMod val="50000"/>
                </a:schemeClr>
              </a:buClr>
              <a:buFont typeface="Wingdings 3" panose="05040102010807070707" pitchFamily="18" charset="2"/>
              <a:buChar char="}"/>
            </a:pPr>
            <a:r>
              <a:rPr kumimoji="0" lang="ru-RU" altLang="ru-RU" sz="1500" dirty="0" err="1" smtClean="0">
                <a:latin typeface="Arial" panose="020B0604020202020204" pitchFamily="34" charset="0"/>
              </a:rPr>
              <a:t>Недропользователь</a:t>
            </a:r>
            <a:r>
              <a:rPr kumimoji="0" lang="ru-RU" altLang="ru-RU" sz="1500" dirty="0" smtClean="0">
                <a:latin typeface="Arial" panose="020B0604020202020204" pitchFamily="34" charset="0"/>
              </a:rPr>
              <a:t> имеет право разбуривать или осуществлять добычу УВС в границах категории В2 с представлением обосновывающих материалов на рассмотрение и утверждение в ГКЗ оперативных изменений в категории запасов, числящихся на ГБЗ РФ до конца года, в котором начата добыча</a:t>
            </a:r>
            <a:endParaRPr kumimoji="0" lang="ru-RU" altLang="ru-RU" sz="1500" dirty="0">
              <a:latin typeface="Arial" panose="020B0604020202020204" pitchFamily="34" charset="0"/>
            </a:endParaRPr>
          </a:p>
          <a:p>
            <a:pPr algn="just" eaLnBrk="1" hangingPunct="1">
              <a:spcAft>
                <a:spcPts val="600"/>
              </a:spcAft>
              <a:buClr>
                <a:schemeClr val="accent1">
                  <a:lumMod val="50000"/>
                </a:schemeClr>
              </a:buClr>
              <a:buFont typeface="Wingdings 3" panose="05040102010807070707" pitchFamily="18" charset="2"/>
              <a:buChar char="}"/>
            </a:pPr>
            <a:r>
              <a:rPr kumimoji="0" lang="ru-RU" altLang="ru-RU" sz="1500" dirty="0">
                <a:latin typeface="Arial" panose="020B0604020202020204" pitchFamily="34" charset="0"/>
              </a:rPr>
              <a:t>Оценка извлекаемых запасов </a:t>
            </a:r>
            <a:r>
              <a:rPr kumimoji="0" lang="ru-RU" altLang="ru-RU" sz="1500" dirty="0" smtClean="0">
                <a:latin typeface="Arial" panose="020B0604020202020204" pitchFamily="34" charset="0"/>
              </a:rPr>
              <a:t>УВС осуществляется </a:t>
            </a:r>
            <a:r>
              <a:rPr kumimoji="0" lang="ru-RU" altLang="ru-RU" sz="1500" dirty="0">
                <a:latin typeface="Arial" panose="020B0604020202020204" pitchFamily="34" charset="0"/>
              </a:rPr>
              <a:t>при проведении технико-экономических расчетов по рекомендуемому варианту разработки</a:t>
            </a:r>
          </a:p>
          <a:p>
            <a:pPr algn="just" eaLnBrk="1" hangingPunct="1">
              <a:spcAft>
                <a:spcPts val="600"/>
              </a:spcAft>
              <a:buClr>
                <a:schemeClr val="accent1">
                  <a:lumMod val="50000"/>
                </a:schemeClr>
              </a:buClr>
              <a:buFont typeface="Wingdings 3" panose="05040102010807070707" pitchFamily="18" charset="2"/>
              <a:buChar char="}"/>
            </a:pPr>
            <a:r>
              <a:rPr kumimoji="0" lang="ru-RU" altLang="ru-RU" sz="1500" dirty="0">
                <a:latin typeface="Arial" panose="020B0604020202020204" pitchFamily="34" charset="0"/>
              </a:rPr>
              <a:t>Коэффициенты извлечения УВС обосновываются по каждой залежи в эксплуатационном объекте, с выделением зон насыщения (для средних, крупных и уникальных месторождений)  по рекомендуемому рентабельному варианту разработки месторождения</a:t>
            </a:r>
          </a:p>
          <a:p>
            <a:pPr algn="just" eaLnBrk="1" hangingPunct="1">
              <a:spcAft>
                <a:spcPts val="600"/>
              </a:spcAft>
              <a:buClr>
                <a:schemeClr val="accent1">
                  <a:lumMod val="50000"/>
                </a:schemeClr>
              </a:buClr>
              <a:buFont typeface="Wingdings 3" panose="05040102010807070707" pitchFamily="18" charset="2"/>
              <a:buChar char="}"/>
            </a:pPr>
            <a:r>
              <a:rPr kumimoji="0" lang="ru-RU" altLang="ru-RU" sz="1500" dirty="0">
                <a:latin typeface="Arial" panose="020B0604020202020204" pitchFamily="34" charset="0"/>
              </a:rPr>
              <a:t>По мелким и очень мелким месторождениям обоснование коэффициентов извлечения УВС возможно по полезным ископаемым (нефть / газ), без выделения зон насыщения</a:t>
            </a:r>
          </a:p>
          <a:p>
            <a:pPr algn="just" eaLnBrk="1" hangingPunct="1">
              <a:spcAft>
                <a:spcPts val="600"/>
              </a:spcAft>
              <a:buClr>
                <a:schemeClr val="accent1">
                  <a:lumMod val="50000"/>
                </a:schemeClr>
              </a:buClr>
              <a:buFont typeface="Wingdings 3" panose="05040102010807070707" pitchFamily="18" charset="2"/>
              <a:buChar char="}"/>
            </a:pPr>
            <a:r>
              <a:rPr kumimoji="0" lang="ru-RU" altLang="ru-RU" sz="1500" dirty="0">
                <a:latin typeface="Arial" panose="020B0604020202020204" pitchFamily="34" charset="0"/>
              </a:rPr>
              <a:t>КИН, КИГ и КИК, определенные в рамках ТСР</a:t>
            </a:r>
            <a:r>
              <a:rPr kumimoji="0" lang="ru-RU" altLang="ru-RU" sz="1500" b="1" dirty="0">
                <a:solidFill>
                  <a:srgbClr val="C00000"/>
                </a:solidFill>
                <a:latin typeface="Arial" panose="020B0604020202020204" pitchFamily="34" charset="0"/>
              </a:rPr>
              <a:t> проходят государственную экспертизу и ставятся на </a:t>
            </a:r>
            <a:r>
              <a:rPr kumimoji="0" lang="ru-RU" altLang="ru-RU" sz="1500" b="1" dirty="0" smtClean="0">
                <a:solidFill>
                  <a:srgbClr val="C00000"/>
                </a:solidFill>
                <a:latin typeface="Arial" panose="020B0604020202020204" pitchFamily="34" charset="0"/>
              </a:rPr>
              <a:t>ГБЗ </a:t>
            </a:r>
            <a:r>
              <a:rPr kumimoji="0" lang="ru-RU" altLang="ru-RU" sz="1500" b="1" dirty="0">
                <a:solidFill>
                  <a:srgbClr val="C00000"/>
                </a:solidFill>
                <a:latin typeface="Arial" panose="020B0604020202020204" pitchFamily="34" charset="0"/>
              </a:rPr>
              <a:t>РФ</a:t>
            </a:r>
          </a:p>
          <a:p>
            <a:pPr algn="just" eaLnBrk="1" hangingPunct="1">
              <a:spcAft>
                <a:spcPts val="600"/>
              </a:spcAft>
              <a:buClr>
                <a:schemeClr val="accent1">
                  <a:lumMod val="50000"/>
                </a:schemeClr>
              </a:buClr>
              <a:buFont typeface="Wingdings 3" panose="05040102010807070707" pitchFamily="18" charset="2"/>
              <a:buChar char="}"/>
            </a:pPr>
            <a:r>
              <a:rPr kumimoji="0" lang="ru-RU" altLang="ru-RU" sz="1500" dirty="0">
                <a:latin typeface="Arial" panose="020B0604020202020204" pitchFamily="34" charset="0"/>
              </a:rPr>
              <a:t>В проектном документе должны быть указаны 2 вида коэффициентов </a:t>
            </a:r>
            <a:r>
              <a:rPr kumimoji="0" lang="ru-RU" altLang="ru-RU" sz="1500" dirty="0" smtClean="0">
                <a:latin typeface="Arial" panose="020B0604020202020204" pitchFamily="34" charset="0"/>
              </a:rPr>
              <a:t>извлечения:</a:t>
            </a:r>
            <a:endParaRPr kumimoji="0" lang="ru-RU" altLang="ru-RU" sz="1500" dirty="0">
              <a:latin typeface="Arial" panose="020B0604020202020204" pitchFamily="34" charset="0"/>
            </a:endParaRPr>
          </a:p>
          <a:p>
            <a:pPr lvl="1" algn="just" eaLnBrk="1" hangingPunct="1">
              <a:spcAft>
                <a:spcPts val="0"/>
              </a:spcAft>
              <a:buClr>
                <a:srgbClr val="595959"/>
              </a:buClr>
              <a:buFont typeface="Wingdings 3" panose="05040102010807070707" pitchFamily="18" charset="2"/>
              <a:buChar char="}"/>
            </a:pPr>
            <a:r>
              <a:rPr kumimoji="0" lang="ru-RU" altLang="ru-RU" sz="1500" b="1" dirty="0">
                <a:latin typeface="Arial" panose="020B0604020202020204" pitchFamily="34" charset="0"/>
              </a:rPr>
              <a:t>Технологический</a:t>
            </a:r>
            <a:r>
              <a:rPr kumimoji="0" lang="ru-RU" altLang="ru-RU" sz="1500" dirty="0">
                <a:latin typeface="Arial" panose="020B0604020202020204" pitchFamily="34" charset="0"/>
              </a:rPr>
              <a:t> Коэффициент извлечения</a:t>
            </a:r>
          </a:p>
          <a:p>
            <a:pPr lvl="1" algn="just" eaLnBrk="1" hangingPunct="1">
              <a:spcAft>
                <a:spcPts val="0"/>
              </a:spcAft>
              <a:buClr>
                <a:srgbClr val="595959"/>
              </a:buClr>
              <a:buFont typeface="Wingdings 3" panose="05040102010807070707" pitchFamily="18" charset="2"/>
              <a:buChar char="}"/>
            </a:pPr>
            <a:r>
              <a:rPr kumimoji="0" lang="ru-RU" altLang="ru-RU" sz="1500" b="1" dirty="0">
                <a:latin typeface="Arial" panose="020B0604020202020204" pitchFamily="34" charset="0"/>
              </a:rPr>
              <a:t>Рентабельный</a:t>
            </a:r>
            <a:r>
              <a:rPr kumimoji="0" lang="ru-RU" altLang="ru-RU" sz="1500" dirty="0">
                <a:latin typeface="Arial" panose="020B0604020202020204" pitchFamily="34" charset="0"/>
              </a:rPr>
              <a:t> Коэффициент </a:t>
            </a:r>
            <a:r>
              <a:rPr kumimoji="0" lang="ru-RU" altLang="ru-RU" sz="1500" dirty="0" smtClean="0">
                <a:latin typeface="Arial" panose="020B0604020202020204" pitchFamily="34" charset="0"/>
              </a:rPr>
              <a:t>извлечения</a:t>
            </a:r>
            <a:endParaRPr kumimoji="0" lang="ru-RU" altLang="ru-RU" sz="15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8976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BF6D9-1D1A-4AF0-A658-AB5D1F55F8DB}" type="slidenum">
              <a:rPr lang="ru-RU" altLang="ru-RU" smtClean="0"/>
              <a:pPr/>
              <a:t>24</a:t>
            </a:fld>
            <a:endParaRPr lang="ru-RU" altLang="ru-RU"/>
          </a:p>
        </p:txBody>
      </p:sp>
      <p:sp>
        <p:nvSpPr>
          <p:cNvPr id="53249" name="Заголовок 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Autofit/>
          </a:bodyPr>
          <a:lstStyle/>
          <a:p>
            <a:pPr algn="l"/>
            <a:r>
              <a:rPr lang="ru-RU" altLang="ru-RU" sz="3200" dirty="0"/>
              <a:t>Дополнения к ТСР</a:t>
            </a:r>
          </a:p>
        </p:txBody>
      </p:sp>
      <p:sp>
        <p:nvSpPr>
          <p:cNvPr id="53250" name="Прямоугольник 3"/>
          <p:cNvSpPr>
            <a:spLocks noChangeArrowheads="1"/>
          </p:cNvSpPr>
          <p:nvPr/>
        </p:nvSpPr>
        <p:spPr bwMode="auto">
          <a:xfrm>
            <a:off x="383177" y="1107331"/>
            <a:ext cx="8303623" cy="47551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spcBef>
                <a:spcPts val="600"/>
              </a:spcBef>
              <a:spcAft>
                <a:spcPts val="600"/>
              </a:spcAft>
              <a:buClr>
                <a:schemeClr val="accent1">
                  <a:lumMod val="50000"/>
                </a:schemeClr>
              </a:buClr>
              <a:buFont typeface="Wingdings 3" panose="05040102010807070707" pitchFamily="18" charset="2"/>
              <a:buChar char="}"/>
            </a:pPr>
            <a:r>
              <a:rPr kumimoji="0" lang="ru-RU" altLang="ru-RU" sz="1600" dirty="0">
                <a:latin typeface="Arial" panose="020B0604020202020204" pitchFamily="34" charset="0"/>
              </a:rPr>
              <a:t>В случае </a:t>
            </a:r>
            <a:r>
              <a:rPr kumimoji="0" lang="ru-RU" altLang="ru-RU" sz="1600" b="1" dirty="0">
                <a:latin typeface="Arial" panose="020B0604020202020204" pitchFamily="34" charset="0"/>
              </a:rPr>
              <a:t>значительного изменения геологических запасов </a:t>
            </a:r>
            <a:r>
              <a:rPr kumimoji="0" lang="ru-RU" altLang="ru-RU" sz="1600" b="1" dirty="0" smtClean="0">
                <a:latin typeface="Arial" panose="020B0604020202020204" pitchFamily="34" charset="0"/>
              </a:rPr>
              <a:t>(</a:t>
            </a:r>
            <a:r>
              <a:rPr kumimoji="0" lang="ru-RU" altLang="ru-RU" sz="1600" b="1" dirty="0">
                <a:latin typeface="Arial" panose="020B0604020202020204" pitchFamily="34" charset="0"/>
              </a:rPr>
              <a:t>А+В1+В2</a:t>
            </a:r>
            <a:r>
              <a:rPr kumimoji="0" lang="en-US" altLang="ru-RU" sz="1600" b="1" dirty="0">
                <a:latin typeface="Arial" panose="020B0604020202020204" pitchFamily="34" charset="0"/>
              </a:rPr>
              <a:t> &gt;</a:t>
            </a:r>
            <a:r>
              <a:rPr kumimoji="0" lang="ru-RU" altLang="ru-RU" sz="1600" b="1" dirty="0">
                <a:latin typeface="Arial" panose="020B0604020202020204" pitchFamily="34" charset="0"/>
              </a:rPr>
              <a:t> </a:t>
            </a:r>
            <a:r>
              <a:rPr kumimoji="0" lang="en-US" altLang="ru-RU" sz="1600" b="1" dirty="0">
                <a:latin typeface="Arial" panose="020B0604020202020204" pitchFamily="34" charset="0"/>
              </a:rPr>
              <a:t>20%) </a:t>
            </a:r>
            <a:r>
              <a:rPr kumimoji="0" lang="ru-RU" altLang="ru-RU" sz="1600" dirty="0">
                <a:latin typeface="Arial" panose="020B0604020202020204" pitchFamily="34" charset="0"/>
              </a:rPr>
              <a:t>и (или) геологической модели месторождений, Дополнение к ТСР </a:t>
            </a:r>
            <a:r>
              <a:rPr kumimoji="0" lang="ru-RU" altLang="ru-RU" sz="1600" b="1" dirty="0">
                <a:latin typeface="Arial" panose="020B0604020202020204" pitchFamily="34" charset="0"/>
              </a:rPr>
              <a:t>представляется </a:t>
            </a:r>
            <a:r>
              <a:rPr kumimoji="0" lang="ru-RU" altLang="ru-RU" sz="1600" b="1" dirty="0">
                <a:solidFill>
                  <a:srgbClr val="C00000"/>
                </a:solidFill>
                <a:latin typeface="Arial" panose="020B0604020202020204" pitchFamily="34" charset="0"/>
              </a:rPr>
              <a:t>одновременно с пересчетом запасов</a:t>
            </a:r>
            <a:r>
              <a:rPr kumimoji="0" lang="ru-RU" altLang="ru-RU" sz="1600" dirty="0">
                <a:latin typeface="Arial" panose="020B0604020202020204" pitchFamily="34" charset="0"/>
              </a:rPr>
              <a:t>.</a:t>
            </a:r>
          </a:p>
          <a:p>
            <a:pPr algn="just" eaLnBrk="1" hangingPunct="1">
              <a:spcBef>
                <a:spcPts val="600"/>
              </a:spcBef>
              <a:spcAft>
                <a:spcPts val="600"/>
              </a:spcAft>
              <a:buClr>
                <a:schemeClr val="accent1">
                  <a:lumMod val="50000"/>
                </a:schemeClr>
              </a:buClr>
              <a:buFont typeface="Wingdings 3" panose="05040102010807070707" pitchFamily="18" charset="2"/>
              <a:buChar char="}"/>
            </a:pPr>
            <a:r>
              <a:rPr kumimoji="0" lang="ru-RU" altLang="ru-RU" sz="1600" dirty="0">
                <a:latin typeface="Arial" panose="020B0604020202020204" pitchFamily="34" charset="0"/>
              </a:rPr>
              <a:t>Дополнение к ТСР представляется </a:t>
            </a:r>
            <a:r>
              <a:rPr kumimoji="0" lang="ru-RU" altLang="ru-RU" sz="1600" b="1" dirty="0">
                <a:solidFill>
                  <a:srgbClr val="C00000"/>
                </a:solidFill>
                <a:latin typeface="Arial" panose="020B0604020202020204" pitchFamily="34" charset="0"/>
              </a:rPr>
              <a:t>на числящиеся на </a:t>
            </a:r>
            <a:r>
              <a:rPr kumimoji="0" lang="ru-RU" altLang="ru-RU" sz="1600" b="1" dirty="0" smtClean="0">
                <a:solidFill>
                  <a:srgbClr val="C00000"/>
                </a:solidFill>
                <a:latin typeface="Arial" panose="020B0604020202020204" pitchFamily="34" charset="0"/>
              </a:rPr>
              <a:t>ГБЗ </a:t>
            </a:r>
            <a:r>
              <a:rPr kumimoji="0" lang="ru-RU" altLang="ru-RU" sz="1600" b="1" dirty="0">
                <a:solidFill>
                  <a:srgbClr val="C00000"/>
                </a:solidFill>
                <a:latin typeface="Arial" panose="020B0604020202020204" pitchFamily="34" charset="0"/>
              </a:rPr>
              <a:t>РФ запасы, с учетом ОПЗ, прошедших государственную экспертизу в текущем году, </a:t>
            </a:r>
            <a:r>
              <a:rPr kumimoji="0" lang="ru-RU" altLang="ru-RU" sz="1600" dirty="0">
                <a:latin typeface="Arial" panose="020B0604020202020204" pitchFamily="34" charset="0"/>
              </a:rPr>
              <a:t>в следующих случаях:</a:t>
            </a:r>
          </a:p>
          <a:p>
            <a:pPr algn="just" eaLnBrk="1" hangingPunct="1">
              <a:spcBef>
                <a:spcPts val="300"/>
              </a:spcBef>
              <a:buClr>
                <a:srgbClr val="406F8D"/>
              </a:buClr>
              <a:buFont typeface="Wingdings 3" panose="05040102010807070707" pitchFamily="18" charset="2"/>
              <a:buChar char="}"/>
            </a:pPr>
            <a:endParaRPr kumimoji="0" lang="ru-RU" altLang="ru-RU" sz="100" dirty="0">
              <a:latin typeface="Arial" panose="020B0604020202020204" pitchFamily="34" charset="0"/>
            </a:endParaRPr>
          </a:p>
          <a:p>
            <a:pPr lvl="1" algn="just" eaLnBrk="1" hangingPunct="1">
              <a:spcAft>
                <a:spcPts val="300"/>
              </a:spcAft>
              <a:buClr>
                <a:srgbClr val="7F7F7F"/>
              </a:buClr>
              <a:buFont typeface="Wingdings 3" panose="05040102010807070707" pitchFamily="18" charset="2"/>
              <a:buChar char="}"/>
            </a:pPr>
            <a:r>
              <a:rPr kumimoji="0" lang="ru-RU" altLang="ru-RU" sz="1600" dirty="0">
                <a:latin typeface="Arial" panose="020B0604020202020204" pitchFamily="34" charset="0"/>
              </a:rPr>
              <a:t>Открытие на месторождении новой залежи с запасами </a:t>
            </a:r>
            <a:r>
              <a:rPr kumimoji="0" lang="en-US" altLang="ru-RU" sz="1600" b="1" dirty="0">
                <a:solidFill>
                  <a:srgbClr val="C00000"/>
                </a:solidFill>
                <a:latin typeface="Arial" panose="020B0604020202020204" pitchFamily="34" charset="0"/>
              </a:rPr>
              <a:t>&lt; 20% </a:t>
            </a:r>
            <a:r>
              <a:rPr kumimoji="0" lang="ru-RU" altLang="ru-RU" sz="1600" dirty="0">
                <a:latin typeface="Arial" panose="020B0604020202020204" pitchFamily="34" charset="0"/>
              </a:rPr>
              <a:t>от числящихся запасов месторождения на </a:t>
            </a:r>
            <a:r>
              <a:rPr kumimoji="0" lang="ru-RU" altLang="ru-RU" sz="1600" dirty="0" smtClean="0">
                <a:latin typeface="Arial" panose="020B0604020202020204" pitchFamily="34" charset="0"/>
              </a:rPr>
              <a:t>ГБЗ </a:t>
            </a:r>
            <a:r>
              <a:rPr kumimoji="0" lang="ru-RU" altLang="ru-RU" sz="1600" dirty="0">
                <a:latin typeface="Arial" panose="020B0604020202020204" pitchFamily="34" charset="0"/>
              </a:rPr>
              <a:t>РФ</a:t>
            </a:r>
            <a:endParaRPr kumimoji="0" lang="en-US" altLang="ru-RU" sz="1600" dirty="0">
              <a:latin typeface="Arial" panose="020B0604020202020204" pitchFamily="34" charset="0"/>
            </a:endParaRPr>
          </a:p>
          <a:p>
            <a:pPr lvl="1" algn="just" eaLnBrk="1" hangingPunct="1">
              <a:spcAft>
                <a:spcPts val="300"/>
              </a:spcAft>
              <a:buClr>
                <a:srgbClr val="7F7F7F"/>
              </a:buClr>
              <a:buFont typeface="Wingdings 3" panose="05040102010807070707" pitchFamily="18" charset="2"/>
              <a:buChar char="}"/>
            </a:pPr>
            <a:r>
              <a:rPr kumimoji="0" lang="ru-RU" altLang="ru-RU" sz="1600" dirty="0">
                <a:latin typeface="Arial" panose="020B0604020202020204" pitchFamily="34" charset="0"/>
              </a:rPr>
              <a:t>Отсутствие изменений в </a:t>
            </a:r>
            <a:r>
              <a:rPr kumimoji="0" lang="ru-RU" altLang="ru-RU" sz="1600" dirty="0" err="1">
                <a:latin typeface="Arial" panose="020B0604020202020204" pitchFamily="34" charset="0"/>
              </a:rPr>
              <a:t>подсчетных</a:t>
            </a:r>
            <a:r>
              <a:rPr kumimoji="0" lang="ru-RU" altLang="ru-RU" sz="1600" dirty="0">
                <a:latin typeface="Arial" panose="020B0604020202020204" pitchFamily="34" charset="0"/>
              </a:rPr>
              <a:t> параметрах или геологической </a:t>
            </a:r>
            <a:r>
              <a:rPr kumimoji="0" lang="ru-RU" altLang="ru-RU" sz="1600" dirty="0" smtClean="0">
                <a:latin typeface="Arial" panose="020B0604020202020204" pitchFamily="34" charset="0"/>
              </a:rPr>
              <a:t>модели</a:t>
            </a:r>
            <a:endParaRPr kumimoji="0" lang="ru-RU" altLang="ru-RU" sz="1600" dirty="0">
              <a:latin typeface="Arial" panose="020B0604020202020204" pitchFamily="34" charset="0"/>
            </a:endParaRPr>
          </a:p>
          <a:p>
            <a:pPr lvl="1" algn="just" eaLnBrk="1" hangingPunct="1">
              <a:spcAft>
                <a:spcPts val="300"/>
              </a:spcAft>
              <a:buClr>
                <a:srgbClr val="7F7F7F"/>
              </a:buClr>
              <a:buFont typeface="Wingdings 3" panose="05040102010807070707" pitchFamily="18" charset="2"/>
              <a:buChar char="}"/>
            </a:pPr>
            <a:r>
              <a:rPr kumimoji="0" lang="ru-RU" altLang="ru-RU" sz="1600" dirty="0">
                <a:latin typeface="Arial" panose="020B0604020202020204" pitchFamily="34" charset="0"/>
              </a:rPr>
              <a:t>Отклонение уровней добычи нефти / газа от проектных, при выполнении ежегодных показателей по бурению и вводу скважин, количеству действующих добывающих и нагнетательных скважин, </a:t>
            </a:r>
            <a:r>
              <a:rPr kumimoji="0" lang="ru-RU" altLang="ru-RU" sz="1600" dirty="0" err="1">
                <a:latin typeface="Arial" panose="020B0604020202020204" pitchFamily="34" charset="0"/>
              </a:rPr>
              <a:t>высокозатратных</a:t>
            </a:r>
            <a:r>
              <a:rPr kumimoji="0" lang="ru-RU" altLang="ru-RU" sz="1600" dirty="0">
                <a:latin typeface="Arial" panose="020B0604020202020204" pitchFamily="34" charset="0"/>
              </a:rPr>
              <a:t> ГТМ (ГРП, БС, БГС</a:t>
            </a:r>
            <a:r>
              <a:rPr kumimoji="0" lang="ru-RU" altLang="ru-RU" sz="1600" dirty="0" smtClean="0">
                <a:latin typeface="Arial" panose="020B0604020202020204" pitchFamily="34" charset="0"/>
              </a:rPr>
              <a:t>)</a:t>
            </a:r>
            <a:endParaRPr kumimoji="0" lang="ru-RU" altLang="ru-RU" sz="1600" dirty="0">
              <a:latin typeface="Arial" panose="020B0604020202020204" pitchFamily="34" charset="0"/>
            </a:endParaRPr>
          </a:p>
          <a:p>
            <a:pPr lvl="1" algn="just" eaLnBrk="1" hangingPunct="1">
              <a:spcAft>
                <a:spcPts val="300"/>
              </a:spcAft>
              <a:buClr>
                <a:srgbClr val="7F7F7F"/>
              </a:buClr>
              <a:buFont typeface="Wingdings 3" panose="05040102010807070707" pitchFamily="18" charset="2"/>
              <a:buChar char="}"/>
            </a:pPr>
            <a:r>
              <a:rPr kumimoji="0" lang="ru-RU" altLang="ru-RU" sz="1600" dirty="0">
                <a:latin typeface="Arial" panose="020B0604020202020204" pitchFamily="34" charset="0"/>
              </a:rPr>
              <a:t>Несоответствие динамики обводнения проектным </a:t>
            </a:r>
            <a:r>
              <a:rPr kumimoji="0" lang="ru-RU" altLang="ru-RU" sz="1600" dirty="0" smtClean="0">
                <a:latin typeface="Arial" panose="020B0604020202020204" pitchFamily="34" charset="0"/>
              </a:rPr>
              <a:t>показателям</a:t>
            </a:r>
            <a:endParaRPr kumimoji="0" lang="ru-RU" altLang="ru-RU" sz="1600" dirty="0">
              <a:latin typeface="Arial" panose="020B0604020202020204" pitchFamily="34" charset="0"/>
            </a:endParaRPr>
          </a:p>
          <a:p>
            <a:pPr lvl="1" algn="just" eaLnBrk="1" hangingPunct="1">
              <a:spcAft>
                <a:spcPts val="300"/>
              </a:spcAft>
              <a:buClr>
                <a:srgbClr val="7F7F7F"/>
              </a:buClr>
              <a:buFont typeface="Wingdings 3" panose="05040102010807070707" pitchFamily="18" charset="2"/>
              <a:buChar char="}"/>
            </a:pPr>
            <a:r>
              <a:rPr kumimoji="0" lang="ru-RU" altLang="ru-RU" sz="1600" dirty="0">
                <a:latin typeface="Arial" panose="020B0604020202020204" pitchFamily="34" charset="0"/>
              </a:rPr>
              <a:t>Необходимость изменения технологии и системы разработки</a:t>
            </a:r>
          </a:p>
          <a:p>
            <a:pPr lvl="1" algn="just" eaLnBrk="1" hangingPunct="1">
              <a:spcAft>
                <a:spcPts val="300"/>
              </a:spcAft>
              <a:buClr>
                <a:srgbClr val="7F7F7F"/>
              </a:buClr>
              <a:buFont typeface="Wingdings 3" panose="05040102010807070707" pitchFamily="18" charset="2"/>
              <a:buChar char="}"/>
            </a:pPr>
            <a:r>
              <a:rPr kumimoji="0" lang="ru-RU" altLang="ru-RU" sz="1600" dirty="0">
                <a:latin typeface="Arial" panose="020B0604020202020204" pitchFamily="34" charset="0"/>
              </a:rPr>
              <a:t>Получение положительных результатов ОПР и дальнейшее тиражирование </a:t>
            </a:r>
            <a:r>
              <a:rPr kumimoji="0" lang="ru-RU" altLang="ru-RU" sz="1600" dirty="0" smtClean="0">
                <a:latin typeface="Arial" panose="020B0604020202020204" pitchFamily="34" charset="0"/>
              </a:rPr>
              <a:t>технологий</a:t>
            </a:r>
            <a:endParaRPr kumimoji="0" lang="ru-RU" altLang="ru-RU" sz="16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2277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оугольник 15"/>
          <p:cNvSpPr/>
          <p:nvPr/>
        </p:nvSpPr>
        <p:spPr>
          <a:xfrm>
            <a:off x="250825" y="1472801"/>
            <a:ext cx="3816350" cy="2446057"/>
          </a:xfrm>
          <a:prstGeom prst="rect">
            <a:avLst/>
          </a:prstGeom>
          <a:ln>
            <a:prstDash val="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ru-RU" sz="160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BF6D9-1D1A-4AF0-A658-AB5D1F55F8DB}" type="slidenum">
              <a:rPr lang="ru-RU" altLang="ru-RU" smtClean="0"/>
              <a:pPr/>
              <a:t>25</a:t>
            </a:fld>
            <a:endParaRPr lang="ru-RU" altLang="ru-RU"/>
          </a:p>
        </p:txBody>
      </p:sp>
      <p:sp>
        <p:nvSpPr>
          <p:cNvPr id="54274" name="Заголовок 1"/>
          <p:cNvSpPr>
            <a:spLocks noGrp="1"/>
          </p:cNvSpPr>
          <p:nvPr>
            <p:ph type="title"/>
          </p:nvPr>
        </p:nvSpPr>
        <p:spPr>
          <a:xfrm>
            <a:off x="457200" y="241463"/>
            <a:ext cx="8229600" cy="490066"/>
          </a:xfrm>
          <a:prstGeom prst="rect">
            <a:avLst/>
          </a:prstGeom>
        </p:spPr>
        <p:txBody>
          <a:bodyPr>
            <a:noAutofit/>
          </a:bodyPr>
          <a:lstStyle/>
          <a:p>
            <a:pPr algn="l"/>
            <a:r>
              <a:rPr lang="ru-RU" altLang="ru-RU" sz="3200" dirty="0"/>
              <a:t>Стадия промышленной разработки месторождения: ТПР</a:t>
            </a:r>
          </a:p>
        </p:txBody>
      </p:sp>
      <p:cxnSp>
        <p:nvCxnSpPr>
          <p:cNvPr id="4" name="Прямая соединительная линия 3"/>
          <p:cNvCxnSpPr>
            <a:cxnSpLocks noChangeShapeType="1"/>
          </p:cNvCxnSpPr>
          <p:nvPr/>
        </p:nvCxnSpPr>
        <p:spPr bwMode="auto">
          <a:xfrm>
            <a:off x="735013" y="2088696"/>
            <a:ext cx="0" cy="288925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>
            <a:outerShdw blurRad="51500" dist="25400" dir="5400000" rotWithShape="0">
              <a:srgbClr val="808080">
                <a:alpha val="39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" name="Прямоугольник 4"/>
          <p:cNvSpPr/>
          <p:nvPr/>
        </p:nvSpPr>
        <p:spPr>
          <a:xfrm>
            <a:off x="811213" y="2347459"/>
            <a:ext cx="1363662" cy="10763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>
            <a:lvl1pPr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kumimoji="0" lang="ru-RU" altLang="ru-RU" sz="1400">
                <a:solidFill>
                  <a:srgbClr val="FFFFFF"/>
                </a:solidFill>
                <a:latin typeface="Arial" panose="020B0604020202020204" pitchFamily="34" charset="0"/>
              </a:rPr>
              <a:t>Оперативный подсчет запасов / Подсчет запасов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811213" y="1942646"/>
            <a:ext cx="3021012" cy="298450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0" rIns="0" anchor="ctr"/>
          <a:lstStyle>
            <a:lvl1pPr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kumimoji="0" lang="ru-RU" altLang="ru-RU" sz="1400" i="1">
                <a:solidFill>
                  <a:srgbClr val="000000"/>
                </a:solidFill>
                <a:latin typeface="Arial" panose="020B0604020202020204" pitchFamily="34" charset="0"/>
              </a:rPr>
              <a:t>ГКЗ, ЦКР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422400" y="3520621"/>
            <a:ext cx="536575" cy="328613"/>
          </a:xfrm>
          <a:prstGeom prst="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>
            <a:lvl1pPr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kumimoji="0" lang="ru-RU" altLang="ru-RU" sz="1800" dirty="0">
                <a:solidFill>
                  <a:srgbClr val="FFFFFF"/>
                </a:solidFill>
                <a:latin typeface="Arial" panose="020B0604020202020204" pitchFamily="34" charset="0"/>
              </a:rPr>
              <a:t>А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2009775" y="3520621"/>
            <a:ext cx="538163" cy="328613"/>
          </a:xfrm>
          <a:prstGeom prst="rect">
            <a:avLst/>
          </a:prstGeom>
          <a:solidFill>
            <a:srgbClr val="33CCFF"/>
          </a:solidFill>
          <a:ln>
            <a:solidFill>
              <a:srgbClr val="00B0F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>
            <a:lvl1pPr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kumimoji="0" lang="ru-RU" altLang="ru-RU" sz="1800">
                <a:latin typeface="Arial" panose="020B0604020202020204" pitchFamily="34" charset="0"/>
              </a:rPr>
              <a:t>В</a:t>
            </a:r>
            <a:r>
              <a:rPr kumimoji="0" lang="en-US" altLang="ru-RU" sz="1800">
                <a:latin typeface="Arial" panose="020B0604020202020204" pitchFamily="34" charset="0"/>
              </a:rPr>
              <a:t>1</a:t>
            </a:r>
            <a:endParaRPr kumimoji="0" lang="ru-RU" altLang="ru-RU" sz="1800">
              <a:latin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586038" y="3519034"/>
            <a:ext cx="536575" cy="328612"/>
          </a:xfrm>
          <a:prstGeom prst="rect">
            <a:avLst/>
          </a:prstGeom>
          <a:solidFill>
            <a:srgbClr val="D4E9F5"/>
          </a:solidFill>
          <a:ln>
            <a:solidFill>
              <a:srgbClr val="00B0F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>
            <a:lvl1pPr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kumimoji="0" lang="ru-RU" altLang="ru-RU" sz="1800">
                <a:latin typeface="Arial" panose="020B0604020202020204" pitchFamily="34" charset="0"/>
              </a:rPr>
              <a:t>В</a:t>
            </a:r>
            <a:r>
              <a:rPr kumimoji="0" lang="en-US" altLang="ru-RU" sz="1800">
                <a:latin typeface="Arial" panose="020B0604020202020204" pitchFamily="34" charset="0"/>
              </a:rPr>
              <a:t>2</a:t>
            </a:r>
            <a:endParaRPr kumimoji="0" lang="ru-RU" altLang="ru-RU" sz="1800">
              <a:latin typeface="Arial" panose="020B0604020202020204" pitchFamily="34" charset="0"/>
            </a:endParaRPr>
          </a:p>
        </p:txBody>
      </p:sp>
      <p:sp>
        <p:nvSpPr>
          <p:cNvPr id="10" name="Нашивка 9"/>
          <p:cNvSpPr/>
          <p:nvPr/>
        </p:nvSpPr>
        <p:spPr>
          <a:xfrm>
            <a:off x="368300" y="1556884"/>
            <a:ext cx="3606800" cy="377825"/>
          </a:xfrm>
          <a:prstGeom prst="chevron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0" rIns="0" anchor="ctr"/>
          <a:lstStyle>
            <a:lvl1pPr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kumimoji="0" lang="ru-RU" altLang="ru-RU" sz="1400">
                <a:latin typeface="Arial" panose="020B0604020202020204" pitchFamily="34" charset="0"/>
              </a:rPr>
              <a:t>2. Промышленная разработка</a:t>
            </a:r>
          </a:p>
        </p:txBody>
      </p:sp>
      <p:cxnSp>
        <p:nvCxnSpPr>
          <p:cNvPr id="11" name="Прямая соединительная линия 10"/>
          <p:cNvCxnSpPr>
            <a:cxnSpLocks noChangeShapeType="1"/>
          </p:cNvCxnSpPr>
          <p:nvPr/>
        </p:nvCxnSpPr>
        <p:spPr bwMode="auto">
          <a:xfrm>
            <a:off x="374650" y="2233159"/>
            <a:ext cx="34925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 type="triangle" w="med" len="med"/>
          </a:ln>
          <a:effectLst>
            <a:outerShdw blurRad="51500" dist="25400" dir="5400000" rotWithShape="0">
              <a:srgbClr val="808080">
                <a:alpha val="39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2" name="Прямоугольник 11"/>
          <p:cNvSpPr/>
          <p:nvPr/>
        </p:nvSpPr>
        <p:spPr>
          <a:xfrm>
            <a:off x="2406650" y="2347459"/>
            <a:ext cx="1425575" cy="10763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>
            <a:lvl1pPr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kumimoji="0" lang="ru-RU" altLang="ru-RU" sz="1400">
                <a:solidFill>
                  <a:srgbClr val="FFFFFF"/>
                </a:solidFill>
                <a:latin typeface="Arial" panose="020B0604020202020204" pitchFamily="34" charset="0"/>
              </a:rPr>
              <a:t>Технологический проект разработки</a:t>
            </a:r>
          </a:p>
        </p:txBody>
      </p:sp>
      <p:sp>
        <p:nvSpPr>
          <p:cNvPr id="13" name="Плюс 12"/>
          <p:cNvSpPr/>
          <p:nvPr/>
        </p:nvSpPr>
        <p:spPr>
          <a:xfrm>
            <a:off x="2125663" y="2780846"/>
            <a:ext cx="306387" cy="287338"/>
          </a:xfrm>
          <a:prstGeom prst="mathPlus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ru-RU" sz="1600">
              <a:latin typeface="Arial" pitchFamily="34" charset="0"/>
              <a:cs typeface="Arial" pitchFamily="34" charset="0"/>
            </a:endParaRPr>
          </a:p>
        </p:txBody>
      </p:sp>
      <p:sp>
        <p:nvSpPr>
          <p:cNvPr id="54285" name="Прямоугольник 13"/>
          <p:cNvSpPr>
            <a:spLocks noChangeArrowheads="1"/>
          </p:cNvSpPr>
          <p:nvPr/>
        </p:nvSpPr>
        <p:spPr bwMode="auto">
          <a:xfrm>
            <a:off x="4133035" y="1556884"/>
            <a:ext cx="4543426" cy="2246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spcAft>
                <a:spcPts val="300"/>
              </a:spcAft>
              <a:buClr>
                <a:schemeClr val="accent1">
                  <a:lumMod val="50000"/>
                </a:schemeClr>
              </a:buClr>
              <a:buFont typeface="Wingdings 3" panose="05040102010807070707" pitchFamily="18" charset="2"/>
              <a:buChar char="}"/>
            </a:pPr>
            <a:r>
              <a:rPr kumimoji="0" lang="ru-RU" altLang="ru-RU" sz="1500" dirty="0">
                <a:latin typeface="Arial" panose="020B0604020202020204" pitchFamily="34" charset="0"/>
              </a:rPr>
              <a:t>ТПР – составляют для месторождений с запасами категории А </a:t>
            </a:r>
            <a:r>
              <a:rPr kumimoji="0" lang="en-US" altLang="ru-RU" sz="1500" dirty="0">
                <a:latin typeface="Arial" panose="020B0604020202020204" pitchFamily="34" charset="0"/>
              </a:rPr>
              <a:t>&gt;</a:t>
            </a:r>
            <a:r>
              <a:rPr kumimoji="0" lang="ru-RU" altLang="ru-RU" sz="1500" dirty="0">
                <a:latin typeface="Arial" panose="020B0604020202020204" pitchFamily="34" charset="0"/>
              </a:rPr>
              <a:t> </a:t>
            </a:r>
            <a:r>
              <a:rPr kumimoji="0" lang="ru-RU" altLang="ru-RU" sz="1500" b="1" dirty="0">
                <a:solidFill>
                  <a:srgbClr val="C00000"/>
                </a:solidFill>
                <a:latin typeface="Arial" panose="020B0604020202020204" pitchFamily="34" charset="0"/>
              </a:rPr>
              <a:t>75%</a:t>
            </a:r>
          </a:p>
          <a:p>
            <a:pPr algn="just" eaLnBrk="1" hangingPunct="1">
              <a:spcAft>
                <a:spcPts val="300"/>
              </a:spcAft>
              <a:buClr>
                <a:schemeClr val="accent1">
                  <a:lumMod val="50000"/>
                </a:schemeClr>
              </a:buClr>
              <a:buFont typeface="Wingdings 3" panose="05040102010807070707" pitchFamily="18" charset="2"/>
              <a:buChar char="}"/>
            </a:pPr>
            <a:r>
              <a:rPr kumimoji="0" lang="ru-RU" altLang="ru-RU" sz="1500" b="1" dirty="0">
                <a:latin typeface="Arial" panose="020B0604020202020204" pitchFamily="34" charset="0"/>
              </a:rPr>
              <a:t>Цель</a:t>
            </a:r>
            <a:r>
              <a:rPr kumimoji="0" lang="ru-RU" altLang="ru-RU" sz="1500" dirty="0">
                <a:latin typeface="Arial" panose="020B0604020202020204" pitchFamily="34" charset="0"/>
              </a:rPr>
              <a:t> ТПР – определить структуру остаточных запасов, уточнить ГДМ, составить адресную программу применения методов увеличения </a:t>
            </a:r>
            <a:r>
              <a:rPr kumimoji="0" lang="ru-RU" altLang="ru-RU" sz="1500" dirty="0" err="1">
                <a:latin typeface="Arial" panose="020B0604020202020204" pitchFamily="34" charset="0"/>
              </a:rPr>
              <a:t>нефтеотдачи</a:t>
            </a:r>
            <a:r>
              <a:rPr kumimoji="0" lang="ru-RU" altLang="ru-RU" sz="1500" dirty="0">
                <a:latin typeface="Arial" panose="020B0604020202020204" pitchFamily="34" charset="0"/>
              </a:rPr>
              <a:t>, обосновать КИН, КИГ, КИК на момент окончания разработки</a:t>
            </a:r>
          </a:p>
          <a:p>
            <a:pPr algn="just" eaLnBrk="1" hangingPunct="1">
              <a:spcAft>
                <a:spcPts val="300"/>
              </a:spcAft>
              <a:buClr>
                <a:schemeClr val="accent1">
                  <a:lumMod val="50000"/>
                </a:schemeClr>
              </a:buClr>
              <a:buFont typeface="Wingdings 3" panose="05040102010807070707" pitchFamily="18" charset="2"/>
              <a:buChar char="}"/>
            </a:pPr>
            <a:r>
              <a:rPr kumimoji="0" lang="ru-RU" altLang="ru-RU" sz="1500" b="1" dirty="0">
                <a:latin typeface="Arial" panose="020B0604020202020204" pitchFamily="34" charset="0"/>
              </a:rPr>
              <a:t>Срок </a:t>
            </a:r>
            <a:r>
              <a:rPr kumimoji="0" lang="ru-RU" altLang="ru-RU" sz="1500" dirty="0">
                <a:latin typeface="Arial" panose="020B0604020202020204" pitchFamily="34" charset="0"/>
              </a:rPr>
              <a:t>– без ограничения</a:t>
            </a:r>
          </a:p>
        </p:txBody>
      </p:sp>
      <p:sp>
        <p:nvSpPr>
          <p:cNvPr id="54286" name="Прямоугольник 14"/>
          <p:cNvSpPr>
            <a:spLocks noChangeArrowheads="1"/>
          </p:cNvSpPr>
          <p:nvPr/>
        </p:nvSpPr>
        <p:spPr bwMode="auto">
          <a:xfrm>
            <a:off x="457200" y="4048946"/>
            <a:ext cx="8219261" cy="22313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spcAft>
                <a:spcPts val="600"/>
              </a:spcAft>
              <a:buClr>
                <a:schemeClr val="accent1">
                  <a:lumMod val="50000"/>
                </a:schemeClr>
              </a:buClr>
              <a:buFont typeface="Wingdings 3" panose="05040102010807070707" pitchFamily="18" charset="2"/>
              <a:buChar char="}"/>
            </a:pPr>
            <a:r>
              <a:rPr kumimoji="0" lang="ru-RU" altLang="ru-RU" sz="1500" b="1" dirty="0">
                <a:latin typeface="Arial" panose="020B0604020202020204" pitchFamily="34" charset="0"/>
              </a:rPr>
              <a:t>Геологическая основа </a:t>
            </a:r>
            <a:r>
              <a:rPr kumimoji="0" lang="ru-RU" altLang="ru-RU" sz="1500" dirty="0">
                <a:latin typeface="Arial" panose="020B0604020202020204" pitchFamily="34" charset="0"/>
              </a:rPr>
              <a:t>для ТПР – вариативна:</a:t>
            </a:r>
          </a:p>
          <a:p>
            <a:pPr lvl="1" algn="just" eaLnBrk="1" hangingPunct="1">
              <a:spcAft>
                <a:spcPts val="300"/>
              </a:spcAft>
              <a:buClr>
                <a:srgbClr val="7F7F7F"/>
              </a:buClr>
              <a:buFont typeface="Wingdings 3" panose="05040102010807070707" pitchFamily="18" charset="2"/>
              <a:buChar char="}"/>
            </a:pPr>
            <a:r>
              <a:rPr kumimoji="0" lang="ru-RU" altLang="ru-RU" sz="1400" dirty="0">
                <a:latin typeface="Arial" panose="020B0604020202020204" pitchFamily="34" charset="0"/>
              </a:rPr>
              <a:t>В случае значительного изменения запасов УВС (</a:t>
            </a:r>
            <a:r>
              <a:rPr kumimoji="0" lang="en-US" altLang="ru-RU" sz="1400" dirty="0">
                <a:latin typeface="Arial" panose="020B0604020202020204" pitchFamily="34" charset="0"/>
              </a:rPr>
              <a:t>&gt; </a:t>
            </a:r>
            <a:r>
              <a:rPr kumimoji="0" lang="en-US" altLang="ru-RU" sz="1400" b="1" dirty="0">
                <a:solidFill>
                  <a:srgbClr val="C00000"/>
                </a:solidFill>
                <a:latin typeface="Arial" panose="020B0604020202020204" pitchFamily="34" charset="0"/>
              </a:rPr>
              <a:t>20%</a:t>
            </a:r>
            <a:r>
              <a:rPr kumimoji="0" lang="ru-RU" altLang="ru-RU" sz="1400" b="1" dirty="0">
                <a:solidFill>
                  <a:srgbClr val="C00000"/>
                </a:solidFill>
                <a:latin typeface="Arial" panose="020B0604020202020204" pitchFamily="34" charset="0"/>
              </a:rPr>
              <a:t> </a:t>
            </a:r>
            <a:r>
              <a:rPr kumimoji="0" lang="ru-RU" altLang="ru-RU" sz="1400" dirty="0">
                <a:latin typeface="Arial" panose="020B0604020202020204" pitchFamily="34" charset="0"/>
              </a:rPr>
              <a:t>от полного подсчета запасов при переходе в стадию промышленной разработки</a:t>
            </a:r>
            <a:r>
              <a:rPr kumimoji="0" lang="en-US" altLang="ru-RU" sz="1400" dirty="0">
                <a:latin typeface="Arial" panose="020B0604020202020204" pitchFamily="34" charset="0"/>
              </a:rPr>
              <a:t>) </a:t>
            </a:r>
            <a:r>
              <a:rPr kumimoji="0" lang="ru-RU" altLang="ru-RU" sz="1400" dirty="0">
                <a:latin typeface="Arial" panose="020B0604020202020204" pitchFamily="34" charset="0"/>
              </a:rPr>
              <a:t>– одновременно с ТПР выполняется полный подсчет запасов;</a:t>
            </a:r>
          </a:p>
          <a:p>
            <a:pPr lvl="1" algn="just" eaLnBrk="1" hangingPunct="1">
              <a:spcAft>
                <a:spcPts val="300"/>
              </a:spcAft>
              <a:buClr>
                <a:srgbClr val="7F7F7F"/>
              </a:buClr>
              <a:buFont typeface="Wingdings 3" panose="05040102010807070707" pitchFamily="18" charset="2"/>
              <a:buChar char="}"/>
            </a:pPr>
            <a:r>
              <a:rPr kumimoji="0" lang="ru-RU" altLang="ru-RU" sz="1400" dirty="0">
                <a:latin typeface="Arial" panose="020B0604020202020204" pitchFamily="34" charset="0"/>
              </a:rPr>
              <a:t>Если </a:t>
            </a:r>
            <a:r>
              <a:rPr kumimoji="0" lang="ru-RU" altLang="ru-RU" sz="1400" dirty="0" err="1">
                <a:latin typeface="Arial" panose="020B0604020202020204" pitchFamily="34" charset="0"/>
              </a:rPr>
              <a:t>подсчетные</a:t>
            </a:r>
            <a:r>
              <a:rPr kumimoji="0" lang="ru-RU" altLang="ru-RU" sz="1400" dirty="0">
                <a:latin typeface="Arial" panose="020B0604020202020204" pitchFamily="34" charset="0"/>
              </a:rPr>
              <a:t> параметры, геологические модели и величины запасов актуальны, то ТПР выполняется на запасы, прошедшие государственную экспертизу и поставленные на </a:t>
            </a:r>
            <a:r>
              <a:rPr kumimoji="0" lang="ru-RU" altLang="ru-RU" sz="1400" dirty="0" smtClean="0">
                <a:latin typeface="Arial" panose="020B0604020202020204" pitchFamily="34" charset="0"/>
              </a:rPr>
              <a:t>ГБЗ </a:t>
            </a:r>
            <a:r>
              <a:rPr kumimoji="0" lang="ru-RU" altLang="ru-RU" sz="1400" dirty="0">
                <a:latin typeface="Arial" panose="020B0604020202020204" pitchFamily="34" charset="0"/>
              </a:rPr>
              <a:t>РФ.</a:t>
            </a:r>
          </a:p>
          <a:p>
            <a:pPr algn="just" eaLnBrk="1" hangingPunct="1">
              <a:spcAft>
                <a:spcPts val="600"/>
              </a:spcAft>
              <a:buClr>
                <a:schemeClr val="accent1">
                  <a:lumMod val="50000"/>
                </a:schemeClr>
              </a:buClr>
              <a:buFont typeface="Wingdings 3" panose="05040102010807070707" pitchFamily="18" charset="2"/>
              <a:buChar char="}"/>
            </a:pPr>
            <a:r>
              <a:rPr kumimoji="0" lang="ru-RU" altLang="ru-RU" sz="1500" b="1" dirty="0">
                <a:latin typeface="Arial" panose="020B0604020202020204" pitchFamily="34" charset="0"/>
              </a:rPr>
              <a:t>Основания для составления Дополнений к ТПР</a:t>
            </a:r>
            <a:r>
              <a:rPr kumimoji="0" lang="ru-RU" altLang="ru-RU" sz="1500" dirty="0">
                <a:latin typeface="Arial" panose="020B0604020202020204" pitchFamily="34" charset="0"/>
              </a:rPr>
              <a:t> идентичны основаниям составления Дополнений к ТСР</a:t>
            </a:r>
          </a:p>
        </p:txBody>
      </p:sp>
    </p:spTree>
    <p:extLst>
      <p:ext uri="{BB962C8B-B14F-4D97-AF65-F5344CB8AC3E}">
        <p14:creationId xmlns:p14="http://schemas.microsoft.com/office/powerpoint/2010/main" val="1760975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BF6D9-1D1A-4AF0-A658-AB5D1F55F8DB}" type="slidenum">
              <a:rPr lang="ru-RU" altLang="ru-RU" smtClean="0"/>
              <a:pPr/>
              <a:t>26</a:t>
            </a:fld>
            <a:endParaRPr lang="ru-RU" altLang="ru-RU"/>
          </a:p>
        </p:txBody>
      </p:sp>
      <p:sp>
        <p:nvSpPr>
          <p:cNvPr id="55297" name="Заголовок 1"/>
          <p:cNvSpPr>
            <a:spLocks noGrp="1"/>
          </p:cNvSpPr>
          <p:nvPr>
            <p:ph type="title"/>
          </p:nvPr>
        </p:nvSpPr>
        <p:spPr>
          <a:xfrm>
            <a:off x="399973" y="241953"/>
            <a:ext cx="8229600" cy="490066"/>
          </a:xfrm>
        </p:spPr>
        <p:txBody>
          <a:bodyPr>
            <a:noAutofit/>
          </a:bodyPr>
          <a:lstStyle/>
          <a:p>
            <a:pPr algn="l" eaLnBrk="1" hangingPunct="1"/>
            <a:r>
              <a:rPr kumimoji="0" lang="ru-RU" altLang="ru-RU" sz="3200" dirty="0" smtClean="0">
                <a:cs typeface="Arial" panose="020B0604020202020204" pitchFamily="34" charset="0"/>
              </a:rPr>
              <a:t>Составление Дополнения к ТСР / ТПР </a:t>
            </a:r>
            <a:br>
              <a:rPr kumimoji="0" lang="ru-RU" altLang="ru-RU" sz="3200" dirty="0" smtClean="0">
                <a:cs typeface="Arial" panose="020B0604020202020204" pitchFamily="34" charset="0"/>
              </a:rPr>
            </a:br>
            <a:r>
              <a:rPr kumimoji="0" lang="ru-RU" altLang="ru-RU" sz="3200" dirty="0" smtClean="0">
                <a:cs typeface="Arial" panose="020B0604020202020204" pitchFamily="34" charset="0"/>
              </a:rPr>
              <a:t>в полном / сокращенном виде</a:t>
            </a:r>
            <a:endParaRPr kumimoji="0" lang="ru-RU" altLang="ru-RU" sz="3200" baseline="30000" dirty="0" smtClean="0">
              <a:solidFill>
                <a:srgbClr val="FF0000"/>
              </a:solidFill>
              <a:cs typeface="Arial" panose="020B0604020202020204" pitchFamily="34" charset="0"/>
            </a:endParaRPr>
          </a:p>
        </p:txBody>
      </p:sp>
      <p:sp>
        <p:nvSpPr>
          <p:cNvPr id="55300" name="TextBox 41"/>
          <p:cNvSpPr txBox="1">
            <a:spLocks noChangeArrowheads="1"/>
          </p:cNvSpPr>
          <p:nvPr/>
        </p:nvSpPr>
        <p:spPr bwMode="auto">
          <a:xfrm>
            <a:off x="287338" y="4570314"/>
            <a:ext cx="8575675" cy="16466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spcAft>
                <a:spcPts val="300"/>
              </a:spcAft>
              <a:buClr>
                <a:schemeClr val="accent1">
                  <a:lumMod val="50000"/>
                </a:schemeClr>
              </a:buClr>
              <a:buFont typeface="Wingdings 3" panose="05040102010807070707" pitchFamily="18" charset="2"/>
              <a:buChar char="}"/>
            </a:pPr>
            <a:r>
              <a:rPr kumimoji="0" lang="ru-RU" altLang="ru-RU" sz="1600" dirty="0">
                <a:latin typeface="Arial" panose="020B0604020202020204" pitchFamily="34" charset="0"/>
              </a:rPr>
              <a:t>Ограничение по количеству Упрощенных ДТСР / ДТПР: </a:t>
            </a:r>
            <a:r>
              <a:rPr kumimoji="0" lang="ru-RU" altLang="ru-RU" sz="1600" b="1" dirty="0">
                <a:solidFill>
                  <a:srgbClr val="C00000"/>
                </a:solidFill>
                <a:latin typeface="Arial" panose="020B0604020202020204" pitchFamily="34" charset="0"/>
              </a:rPr>
              <a:t>Не более 2!</a:t>
            </a:r>
          </a:p>
          <a:p>
            <a:pPr algn="just" eaLnBrk="1" hangingPunct="1">
              <a:spcAft>
                <a:spcPts val="300"/>
              </a:spcAft>
              <a:buClr>
                <a:schemeClr val="accent1">
                  <a:lumMod val="50000"/>
                </a:schemeClr>
              </a:buClr>
              <a:buFont typeface="Wingdings 3" panose="05040102010807070707" pitchFamily="18" charset="2"/>
              <a:buChar char="}"/>
            </a:pPr>
            <a:r>
              <a:rPr kumimoji="0" lang="ru-RU" altLang="ru-RU" sz="1600" dirty="0">
                <a:latin typeface="Arial" panose="020B0604020202020204" pitchFamily="34" charset="0"/>
              </a:rPr>
              <a:t>Вновь рассчитанные технологические показатели разработки суммируются с ранее рассчитанными с разбивкой по категориям запасов, ЛУ, </a:t>
            </a:r>
            <a:r>
              <a:rPr kumimoji="0" lang="ru-RU" altLang="ru-RU" sz="1600" dirty="0" err="1" smtClean="0">
                <a:latin typeface="Arial" panose="020B0604020202020204" pitchFamily="34" charset="0"/>
              </a:rPr>
              <a:t>Недропользователям</a:t>
            </a:r>
            <a:endParaRPr kumimoji="0" lang="ru-RU" altLang="ru-RU" sz="1600" dirty="0" smtClean="0">
              <a:latin typeface="Arial" panose="020B0604020202020204" pitchFamily="34" charset="0"/>
            </a:endParaRPr>
          </a:p>
          <a:p>
            <a:pPr algn="just" eaLnBrk="1" hangingPunct="1">
              <a:spcAft>
                <a:spcPts val="300"/>
              </a:spcAft>
              <a:buClr>
                <a:schemeClr val="accent1">
                  <a:lumMod val="50000"/>
                </a:schemeClr>
              </a:buClr>
              <a:buFont typeface="Wingdings 3" panose="05040102010807070707" pitchFamily="18" charset="2"/>
              <a:buChar char="}"/>
            </a:pPr>
            <a:r>
              <a:rPr kumimoji="0" lang="ru-RU" altLang="ru-RU" sz="1600" dirty="0" smtClean="0">
                <a:latin typeface="Arial" panose="020B0604020202020204" pitchFamily="34" charset="0"/>
              </a:rPr>
              <a:t>Построение ГМ и ГДМ производится только для изменяемых объектов, для остальных приводятся основные положения действующего ПТД и таблицы, в соответствии с утвержденным протоколом ЦКР</a:t>
            </a:r>
            <a:endParaRPr kumimoji="0" lang="ru-RU" altLang="ru-RU" sz="1600" dirty="0">
              <a:latin typeface="Arial" panose="020B0604020202020204" pitchFamily="34" charset="0"/>
            </a:endParaRPr>
          </a:p>
        </p:txBody>
      </p:sp>
      <p:grpSp>
        <p:nvGrpSpPr>
          <p:cNvPr id="55301" name="Группа 117"/>
          <p:cNvGrpSpPr>
            <a:grpSpLocks/>
          </p:cNvGrpSpPr>
          <p:nvPr/>
        </p:nvGrpSpPr>
        <p:grpSpPr bwMode="auto">
          <a:xfrm>
            <a:off x="323850" y="1436188"/>
            <a:ext cx="8539163" cy="3134126"/>
            <a:chOff x="352922" y="1556791"/>
            <a:chExt cx="8539558" cy="4218672"/>
          </a:xfrm>
        </p:grpSpPr>
        <p:sp>
          <p:nvSpPr>
            <p:cNvPr id="28" name="Прямоугольник 27"/>
            <p:cNvSpPr/>
            <p:nvPr/>
          </p:nvSpPr>
          <p:spPr>
            <a:xfrm>
              <a:off x="2873989" y="4362891"/>
              <a:ext cx="3672058" cy="1330040"/>
            </a:xfrm>
            <a:prstGeom prst="rect">
              <a:avLst/>
            </a:prstGeom>
            <a:pattFill prst="ltUpDiag">
              <a:fgClr>
                <a:schemeClr val="accent2"/>
              </a:fgClr>
              <a:bgClr>
                <a:schemeClr val="bg1"/>
              </a:bgClr>
            </a:patt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lIns="0" rIns="0"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ru-RU"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7" name="Прямоугольник 26"/>
            <p:cNvSpPr/>
            <p:nvPr/>
          </p:nvSpPr>
          <p:spPr>
            <a:xfrm>
              <a:off x="2873989" y="1556792"/>
              <a:ext cx="3672058" cy="2723566"/>
            </a:xfrm>
            <a:prstGeom prst="rect">
              <a:avLst/>
            </a:prstGeom>
            <a:pattFill prst="ltUpDiag">
              <a:fgClr>
                <a:schemeClr val="accent1"/>
              </a:fgClr>
              <a:bgClr>
                <a:schemeClr val="bg1"/>
              </a:bgClr>
            </a:patt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lIns="0" rIns="0"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ru-RU"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352922" y="1556791"/>
              <a:ext cx="2203552" cy="918170"/>
            </a:xfrm>
            <a:prstGeom prst="rect">
              <a:avLst/>
            </a:prstGeom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anchor="ctr"/>
            <a:lstStyle>
              <a:lvl1pPr>
                <a:defRPr kumimoji="1" sz="2400">
                  <a:solidFill>
                    <a:schemeClr val="tx1"/>
                  </a:solidFill>
                  <a:latin typeface="Georgia" panose="02040502050405020303" pitchFamily="18" charset="0"/>
                  <a:cs typeface="Arial" panose="020B0604020202020204" pitchFamily="34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Georgia" panose="02040502050405020303" pitchFamily="18" charset="0"/>
                  <a:cs typeface="Arial" panose="020B0604020202020204" pitchFamily="34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Georgia" panose="02040502050405020303" pitchFamily="18" charset="0"/>
                  <a:cs typeface="Arial" panose="020B0604020202020204" pitchFamily="34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Georgia" panose="02040502050405020303" pitchFamily="18" charset="0"/>
                  <a:cs typeface="Arial" panose="020B0604020202020204" pitchFamily="34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Georgia" panose="02040502050405020303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Georgia" panose="02040502050405020303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Georgia" panose="02040502050405020303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Georgia" panose="02040502050405020303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Georgia" panose="02040502050405020303" pitchFamily="18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kumimoji="0" lang="ru-RU" altLang="ru-RU" sz="1200" dirty="0">
                  <a:solidFill>
                    <a:srgbClr val="000000"/>
                  </a:solidFill>
                  <a:latin typeface="Arial" panose="020B0604020202020204" pitchFamily="34" charset="0"/>
                </a:rPr>
                <a:t>Открытие новой залежи с запасами </a:t>
              </a:r>
              <a:r>
                <a:rPr kumimoji="0" lang="en-US" altLang="ru-RU" sz="1200" dirty="0">
                  <a:solidFill>
                    <a:srgbClr val="000000"/>
                  </a:solidFill>
                  <a:latin typeface="Arial" panose="020B0604020202020204" pitchFamily="34" charset="0"/>
                </a:rPr>
                <a:t>&gt; </a:t>
              </a:r>
              <a:r>
                <a:rPr kumimoji="0" lang="ru-RU" altLang="ru-RU" sz="1200" dirty="0">
                  <a:solidFill>
                    <a:srgbClr val="000000"/>
                  </a:solidFill>
                  <a:latin typeface="Arial" panose="020B0604020202020204" pitchFamily="34" charset="0"/>
                </a:rPr>
                <a:t>20 % от числящихся на </a:t>
              </a:r>
              <a:r>
                <a:rPr kumimoji="0" lang="ru-RU" altLang="ru-RU" sz="1200" dirty="0" smtClean="0">
                  <a:solidFill>
                    <a:srgbClr val="000000"/>
                  </a:solidFill>
                  <a:latin typeface="Arial" panose="020B0604020202020204" pitchFamily="34" charset="0"/>
                </a:rPr>
                <a:t>ГБЗ </a:t>
              </a:r>
              <a:r>
                <a:rPr kumimoji="0" lang="ru-RU" altLang="ru-RU" sz="1200" dirty="0">
                  <a:solidFill>
                    <a:srgbClr val="000000"/>
                  </a:solidFill>
                  <a:latin typeface="Arial" panose="020B0604020202020204" pitchFamily="34" charset="0"/>
                </a:rPr>
                <a:t>РФ</a:t>
              </a:r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352922" y="2726530"/>
              <a:ext cx="2203552" cy="1463359"/>
            </a:xfrm>
            <a:prstGeom prst="rect">
              <a:avLst/>
            </a:prstGeom>
            <a:ln/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lIns="72000" tIns="0" rIns="72000" bIns="0" anchor="ctr"/>
            <a:lstStyle>
              <a:lvl1pPr>
                <a:defRPr kumimoji="1" sz="2400">
                  <a:solidFill>
                    <a:schemeClr val="tx1"/>
                  </a:solidFill>
                  <a:latin typeface="Georgia" panose="02040502050405020303" pitchFamily="18" charset="0"/>
                  <a:cs typeface="Arial" panose="020B0604020202020204" pitchFamily="34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Georgia" panose="02040502050405020303" pitchFamily="18" charset="0"/>
                  <a:cs typeface="Arial" panose="020B0604020202020204" pitchFamily="34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Georgia" panose="02040502050405020303" pitchFamily="18" charset="0"/>
                  <a:cs typeface="Arial" panose="020B0604020202020204" pitchFamily="34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Georgia" panose="02040502050405020303" pitchFamily="18" charset="0"/>
                  <a:cs typeface="Arial" panose="020B0604020202020204" pitchFamily="34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Georgia" panose="02040502050405020303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Georgia" panose="02040502050405020303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Georgia" panose="02040502050405020303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Georgia" panose="02040502050405020303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Georgia" panose="02040502050405020303" pitchFamily="18" charset="0"/>
                  <a:cs typeface="Arial" panose="020B0604020202020204" pitchFamily="34" charset="0"/>
                </a:defRPr>
              </a:lvl9pPr>
            </a:lstStyle>
            <a:p>
              <a:pPr algn="just" eaLnBrk="1" hangingPunct="1">
                <a:buClr>
                  <a:schemeClr val="accent2"/>
                </a:buClr>
              </a:pPr>
              <a:r>
                <a:rPr kumimoji="0" lang="ru-RU" altLang="ru-RU" sz="1200" dirty="0">
                  <a:solidFill>
                    <a:srgbClr val="000000"/>
                  </a:solidFill>
                  <a:latin typeface="Arial" panose="020B0604020202020204" pitchFamily="34" charset="0"/>
                </a:rPr>
                <a:t>Открытие Новой залежи с запасами </a:t>
              </a:r>
              <a:r>
                <a:rPr kumimoji="0" lang="en-US" altLang="ru-RU" sz="1200" dirty="0">
                  <a:solidFill>
                    <a:srgbClr val="000000"/>
                  </a:solidFill>
                  <a:latin typeface="Arial" panose="020B0604020202020204" pitchFamily="34" charset="0"/>
                </a:rPr>
                <a:t>&lt;</a:t>
              </a:r>
              <a:r>
                <a:rPr kumimoji="0" lang="ru-RU" altLang="ru-RU" sz="1200" dirty="0">
                  <a:solidFill>
                    <a:srgbClr val="000000"/>
                  </a:solidFill>
                  <a:latin typeface="Arial" panose="020B0604020202020204" pitchFamily="34" charset="0"/>
                </a:rPr>
                <a:t> </a:t>
              </a:r>
              <a:r>
                <a:rPr kumimoji="0" lang="en-US" altLang="ru-RU" sz="1200" dirty="0">
                  <a:solidFill>
                    <a:srgbClr val="000000"/>
                  </a:solidFill>
                  <a:latin typeface="Arial" panose="020B0604020202020204" pitchFamily="34" charset="0"/>
                </a:rPr>
                <a:t>20% </a:t>
              </a:r>
              <a:r>
                <a:rPr kumimoji="0" lang="ru-RU" altLang="ru-RU" sz="1200" dirty="0">
                  <a:solidFill>
                    <a:srgbClr val="000000"/>
                  </a:solidFill>
                  <a:latin typeface="Arial" panose="020B0604020202020204" pitchFamily="34" charset="0"/>
                </a:rPr>
                <a:t>от числящихся на </a:t>
              </a:r>
              <a:r>
                <a:rPr kumimoji="0" lang="ru-RU" altLang="ru-RU" sz="1200" dirty="0" smtClean="0">
                  <a:solidFill>
                    <a:srgbClr val="000000"/>
                  </a:solidFill>
                  <a:latin typeface="Arial" panose="020B0604020202020204" pitchFamily="34" charset="0"/>
                </a:rPr>
                <a:t>ГБЗ </a:t>
              </a:r>
              <a:r>
                <a:rPr kumimoji="0" lang="ru-RU" altLang="ru-RU" sz="1200" dirty="0">
                  <a:solidFill>
                    <a:srgbClr val="000000"/>
                  </a:solidFill>
                  <a:latin typeface="Arial" panose="020B0604020202020204" pitchFamily="34" charset="0"/>
                </a:rPr>
                <a:t>РФ;</a:t>
              </a:r>
            </a:p>
          </p:txBody>
        </p:sp>
        <p:sp>
          <p:nvSpPr>
            <p:cNvPr id="10" name="Прямоугольник 9"/>
            <p:cNvSpPr/>
            <p:nvPr/>
          </p:nvSpPr>
          <p:spPr>
            <a:xfrm>
              <a:off x="6546046" y="1556792"/>
              <a:ext cx="2346434" cy="272356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2000" rIns="72000" anchor="ctr"/>
            <a:lstStyle>
              <a:lvl1pPr>
                <a:defRPr kumimoji="1" sz="2400">
                  <a:solidFill>
                    <a:schemeClr val="tx1"/>
                  </a:solidFill>
                  <a:latin typeface="Georgia" panose="02040502050405020303" pitchFamily="18" charset="0"/>
                  <a:cs typeface="Arial" panose="020B0604020202020204" pitchFamily="34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Georgia" panose="02040502050405020303" pitchFamily="18" charset="0"/>
                  <a:cs typeface="Arial" panose="020B0604020202020204" pitchFamily="34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Georgia" panose="02040502050405020303" pitchFamily="18" charset="0"/>
                  <a:cs typeface="Arial" panose="020B0604020202020204" pitchFamily="34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Georgia" panose="02040502050405020303" pitchFamily="18" charset="0"/>
                  <a:cs typeface="Arial" panose="020B0604020202020204" pitchFamily="34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Georgia" panose="02040502050405020303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Georgia" panose="02040502050405020303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Georgia" panose="02040502050405020303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Georgia" panose="02040502050405020303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Georgia" panose="02040502050405020303" pitchFamily="18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kumimoji="0" lang="ru-RU" altLang="ru-RU" sz="1200">
                  <a:solidFill>
                    <a:srgbClr val="FFFFFF"/>
                  </a:solidFill>
                  <a:latin typeface="Arial" panose="020B0604020202020204" pitchFamily="34" charset="0"/>
                </a:rPr>
                <a:t>Составление Дополнения к ТСР / ТПР в полном объеме</a:t>
              </a:r>
            </a:p>
          </p:txBody>
        </p:sp>
        <p:sp>
          <p:nvSpPr>
            <p:cNvPr id="14" name="Прямоугольник 13"/>
            <p:cNvSpPr/>
            <p:nvPr/>
          </p:nvSpPr>
          <p:spPr>
            <a:xfrm>
              <a:off x="6546046" y="4362891"/>
              <a:ext cx="2346434" cy="1330040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lIns="0" rIns="0" anchor="ctr"/>
            <a:lstStyle>
              <a:lvl1pPr>
                <a:defRPr kumimoji="1" sz="2400">
                  <a:solidFill>
                    <a:schemeClr val="tx1"/>
                  </a:solidFill>
                  <a:latin typeface="Georgia" panose="02040502050405020303" pitchFamily="18" charset="0"/>
                  <a:cs typeface="Arial" panose="020B0604020202020204" pitchFamily="34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Georgia" panose="02040502050405020303" pitchFamily="18" charset="0"/>
                  <a:cs typeface="Arial" panose="020B0604020202020204" pitchFamily="34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Georgia" panose="02040502050405020303" pitchFamily="18" charset="0"/>
                  <a:cs typeface="Arial" panose="020B0604020202020204" pitchFamily="34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Georgia" panose="02040502050405020303" pitchFamily="18" charset="0"/>
                  <a:cs typeface="Arial" panose="020B0604020202020204" pitchFamily="34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Georgia" panose="02040502050405020303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Georgia" panose="02040502050405020303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Georgia" panose="02040502050405020303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Georgia" panose="02040502050405020303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Georgia" panose="02040502050405020303" pitchFamily="18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kumimoji="0" lang="ru-RU" altLang="ru-RU" sz="1200" dirty="0">
                  <a:solidFill>
                    <a:srgbClr val="FFFFFF"/>
                  </a:solidFill>
                  <a:latin typeface="Arial" panose="020B0604020202020204" pitchFamily="34" charset="0"/>
                </a:rPr>
                <a:t>Составление Упрощенного Дополнения к ТСР / ТПР с расчетом показателей разработки по согласованному ЦКР варианту</a:t>
              </a:r>
            </a:p>
          </p:txBody>
        </p:sp>
        <p:sp>
          <p:nvSpPr>
            <p:cNvPr id="17" name="Прямоугольник 16"/>
            <p:cNvSpPr/>
            <p:nvPr/>
          </p:nvSpPr>
          <p:spPr>
            <a:xfrm>
              <a:off x="3089899" y="4453361"/>
              <a:ext cx="3167210" cy="1123707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>
              <a:lvl1pPr>
                <a:defRPr kumimoji="1" sz="2400">
                  <a:solidFill>
                    <a:schemeClr val="tx1"/>
                  </a:solidFill>
                  <a:latin typeface="Georgia" panose="02040502050405020303" pitchFamily="18" charset="0"/>
                  <a:cs typeface="Arial" panose="020B0604020202020204" pitchFamily="34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Georgia" panose="02040502050405020303" pitchFamily="18" charset="0"/>
                  <a:cs typeface="Arial" panose="020B0604020202020204" pitchFamily="34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Georgia" panose="02040502050405020303" pitchFamily="18" charset="0"/>
                  <a:cs typeface="Arial" panose="020B0604020202020204" pitchFamily="34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Georgia" panose="02040502050405020303" pitchFamily="18" charset="0"/>
                  <a:cs typeface="Arial" panose="020B0604020202020204" pitchFamily="34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Georgia" panose="02040502050405020303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Georgia" panose="02040502050405020303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Georgia" panose="02040502050405020303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Georgia" panose="02040502050405020303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Georgia" panose="02040502050405020303" pitchFamily="18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kumimoji="0" lang="ru-RU" altLang="ru-RU" sz="1200" dirty="0">
                  <a:solidFill>
                    <a:srgbClr val="000000"/>
                  </a:solidFill>
                  <a:latin typeface="Arial" panose="020B0604020202020204" pitchFamily="34" charset="0"/>
                </a:rPr>
                <a:t>Соответствие проектных решений и фактических показателей разработки по остальным залежам (ЭО) и месторождению в целом</a:t>
              </a:r>
            </a:p>
          </p:txBody>
        </p:sp>
        <p:sp>
          <p:nvSpPr>
            <p:cNvPr id="20" name="Прямоугольник 19"/>
            <p:cNvSpPr/>
            <p:nvPr/>
          </p:nvSpPr>
          <p:spPr>
            <a:xfrm>
              <a:off x="3089899" y="2228160"/>
              <a:ext cx="3167210" cy="839608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>
              <a:lvl1pPr>
                <a:defRPr kumimoji="1" sz="2400">
                  <a:solidFill>
                    <a:schemeClr val="tx1"/>
                  </a:solidFill>
                  <a:latin typeface="Georgia" panose="02040502050405020303" pitchFamily="18" charset="0"/>
                  <a:cs typeface="Arial" panose="020B0604020202020204" pitchFamily="34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Georgia" panose="02040502050405020303" pitchFamily="18" charset="0"/>
                  <a:cs typeface="Arial" panose="020B0604020202020204" pitchFamily="34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Georgia" panose="02040502050405020303" pitchFamily="18" charset="0"/>
                  <a:cs typeface="Arial" panose="020B0604020202020204" pitchFamily="34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Georgia" panose="02040502050405020303" pitchFamily="18" charset="0"/>
                  <a:cs typeface="Arial" panose="020B0604020202020204" pitchFamily="34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Georgia" panose="02040502050405020303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Georgia" panose="02040502050405020303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Georgia" panose="02040502050405020303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Georgia" panose="02040502050405020303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Georgia" panose="02040502050405020303" pitchFamily="18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kumimoji="0" lang="ru-RU" altLang="ru-RU" sz="1200">
                  <a:solidFill>
                    <a:srgbClr val="000000"/>
                  </a:solidFill>
                  <a:latin typeface="Arial" panose="020B0604020202020204" pitchFamily="34" charset="0"/>
                </a:rPr>
                <a:t>Проектные решения по новым залежам (ЭО) влекут изменение проектных решений для других залежей (ЭО)</a:t>
              </a:r>
            </a:p>
          </p:txBody>
        </p:sp>
        <p:cxnSp>
          <p:nvCxnSpPr>
            <p:cNvPr id="31" name="Прямая со стрелкой 30"/>
            <p:cNvCxnSpPr>
              <a:stCxn id="6" idx="3"/>
            </p:cNvCxnSpPr>
            <p:nvPr/>
          </p:nvCxnSpPr>
          <p:spPr>
            <a:xfrm>
              <a:off x="2556474" y="2015877"/>
              <a:ext cx="3989573" cy="0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Прямая со стрелкой 34"/>
            <p:cNvCxnSpPr>
              <a:stCxn id="20" idx="3"/>
            </p:cNvCxnSpPr>
            <p:nvPr/>
          </p:nvCxnSpPr>
          <p:spPr>
            <a:xfrm>
              <a:off x="6257108" y="2647170"/>
              <a:ext cx="288938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Прямая со стрелкой 38"/>
            <p:cNvCxnSpPr>
              <a:stCxn id="17" idx="3"/>
            </p:cNvCxnSpPr>
            <p:nvPr/>
          </p:nvCxnSpPr>
          <p:spPr>
            <a:xfrm flipV="1">
              <a:off x="6257108" y="4996168"/>
              <a:ext cx="288938" cy="19047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Прямоугольник 42"/>
            <p:cNvSpPr/>
            <p:nvPr/>
          </p:nvSpPr>
          <p:spPr>
            <a:xfrm>
              <a:off x="352922" y="4362891"/>
              <a:ext cx="2203552" cy="1412572"/>
            </a:xfrm>
            <a:prstGeom prst="rect">
              <a:avLst/>
            </a:prstGeom>
            <a:ln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>
              <a:lvl1pPr>
                <a:defRPr kumimoji="1" sz="2400">
                  <a:solidFill>
                    <a:schemeClr val="tx1"/>
                  </a:solidFill>
                  <a:latin typeface="Georgia" panose="02040502050405020303" pitchFamily="18" charset="0"/>
                  <a:cs typeface="Arial" panose="020B0604020202020204" pitchFamily="34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Georgia" panose="02040502050405020303" pitchFamily="18" charset="0"/>
                  <a:cs typeface="Arial" panose="020B0604020202020204" pitchFamily="34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Georgia" panose="02040502050405020303" pitchFamily="18" charset="0"/>
                  <a:cs typeface="Arial" panose="020B0604020202020204" pitchFamily="34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Georgia" panose="02040502050405020303" pitchFamily="18" charset="0"/>
                  <a:cs typeface="Arial" panose="020B0604020202020204" pitchFamily="34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Georgia" panose="02040502050405020303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Georgia" panose="02040502050405020303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Georgia" panose="02040502050405020303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Georgia" panose="02040502050405020303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Georgia" panose="02040502050405020303" pitchFamily="18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kumimoji="0" lang="ru-RU" altLang="ru-RU" sz="1200">
                  <a:solidFill>
                    <a:srgbClr val="000000"/>
                  </a:solidFill>
                  <a:latin typeface="Arial" panose="020B0604020202020204" pitchFamily="34" charset="0"/>
                </a:rPr>
                <a:t>Не выполнение проектных решений и уровней добычи по </a:t>
              </a:r>
              <a:r>
                <a:rPr kumimoji="0" lang="ru-RU" altLang="ru-RU" sz="1200" u="sng">
                  <a:solidFill>
                    <a:srgbClr val="000000"/>
                  </a:solidFill>
                  <a:latin typeface="Arial" panose="020B0604020202020204" pitchFamily="34" charset="0"/>
                </a:rPr>
                <a:t>отдельным ЭО </a:t>
              </a:r>
              <a:r>
                <a:rPr kumimoji="0" lang="ru-RU" altLang="ru-RU" sz="1200">
                  <a:solidFill>
                    <a:srgbClr val="000000"/>
                  </a:solidFill>
                  <a:latin typeface="Arial" panose="020B0604020202020204" pitchFamily="34" charset="0"/>
                </a:rPr>
                <a:t>многопластового м-я</a:t>
              </a:r>
            </a:p>
          </p:txBody>
        </p:sp>
        <p:sp>
          <p:nvSpPr>
            <p:cNvPr id="47" name="Прямоугольник 46"/>
            <p:cNvSpPr/>
            <p:nvPr/>
          </p:nvSpPr>
          <p:spPr>
            <a:xfrm>
              <a:off x="3089899" y="3210614"/>
              <a:ext cx="3167210" cy="953882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anchor="ctr"/>
            <a:lstStyle>
              <a:lvl1pPr>
                <a:defRPr kumimoji="1" sz="2400">
                  <a:solidFill>
                    <a:schemeClr val="tx1"/>
                  </a:solidFill>
                  <a:latin typeface="Georgia" panose="02040502050405020303" pitchFamily="18" charset="0"/>
                  <a:cs typeface="Arial" panose="020B0604020202020204" pitchFamily="34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Georgia" panose="02040502050405020303" pitchFamily="18" charset="0"/>
                  <a:cs typeface="Arial" panose="020B0604020202020204" pitchFamily="34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Georgia" panose="02040502050405020303" pitchFamily="18" charset="0"/>
                  <a:cs typeface="Arial" panose="020B0604020202020204" pitchFamily="34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Georgia" panose="02040502050405020303" pitchFamily="18" charset="0"/>
                  <a:cs typeface="Arial" panose="020B0604020202020204" pitchFamily="34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Georgia" panose="02040502050405020303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Georgia" panose="02040502050405020303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Georgia" panose="02040502050405020303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Georgia" panose="02040502050405020303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Georgia" panose="02040502050405020303" pitchFamily="18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kumimoji="0" lang="ru-RU" altLang="ru-RU" sz="1200">
                  <a:solidFill>
                    <a:srgbClr val="000000"/>
                  </a:solidFill>
                  <a:latin typeface="Arial" panose="020B0604020202020204" pitchFamily="34" charset="0"/>
                </a:rPr>
                <a:t>Не выполнение решений по отдельным ЭО приводит к отклонению технологических показателей по всему месторождению</a:t>
              </a:r>
            </a:p>
          </p:txBody>
        </p:sp>
        <p:cxnSp>
          <p:nvCxnSpPr>
            <p:cNvPr id="99" name="Прямая со стрелкой 98"/>
            <p:cNvCxnSpPr>
              <a:cxnSpLocks noChangeShapeType="1"/>
              <a:stCxn id="43" idx="3"/>
              <a:endCxn id="47" idx="1"/>
            </p:cNvCxnSpPr>
            <p:nvPr/>
          </p:nvCxnSpPr>
          <p:spPr bwMode="auto">
            <a:xfrm flipV="1">
              <a:off x="2556474" y="3687555"/>
              <a:ext cx="533425" cy="1381623"/>
            </a:xfrm>
            <a:prstGeom prst="straightConnector1">
              <a:avLst/>
            </a:prstGeom>
            <a:noFill/>
            <a:ln w="28575">
              <a:solidFill>
                <a:schemeClr val="accent2"/>
              </a:solidFill>
              <a:prstDash val="dash"/>
              <a:round/>
              <a:headEnd/>
              <a:tailEnd type="arrow" w="med" len="med"/>
            </a:ln>
            <a:effectLst>
              <a:outerShdw blurRad="50800" dist="25400" dir="5400000" rotWithShape="0">
                <a:srgbClr val="808080">
                  <a:alpha val="45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1" name="Прямая со стрелкой 100"/>
            <p:cNvCxnSpPr>
              <a:cxnSpLocks noChangeShapeType="1"/>
              <a:stCxn id="43" idx="3"/>
              <a:endCxn id="17" idx="1"/>
            </p:cNvCxnSpPr>
            <p:nvPr/>
          </p:nvCxnSpPr>
          <p:spPr bwMode="auto">
            <a:xfrm flipV="1">
              <a:off x="2556474" y="5015215"/>
              <a:ext cx="533425" cy="53963"/>
            </a:xfrm>
            <a:prstGeom prst="straightConnector1">
              <a:avLst/>
            </a:prstGeom>
            <a:noFill/>
            <a:ln w="28575">
              <a:solidFill>
                <a:schemeClr val="accent2"/>
              </a:solidFill>
              <a:prstDash val="dash"/>
              <a:round/>
              <a:headEnd/>
              <a:tailEnd type="arrow" w="med" len="med"/>
            </a:ln>
            <a:effectLst>
              <a:outerShdw blurRad="50800" dist="25400" dir="5400000" rotWithShape="0">
                <a:srgbClr val="808080">
                  <a:alpha val="45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3" name="Прямая со стрелкой 102"/>
            <p:cNvCxnSpPr>
              <a:cxnSpLocks noChangeShapeType="1"/>
              <a:stCxn id="9" idx="3"/>
              <a:endCxn id="20" idx="1"/>
            </p:cNvCxnSpPr>
            <p:nvPr/>
          </p:nvCxnSpPr>
          <p:spPr bwMode="auto">
            <a:xfrm flipV="1">
              <a:off x="2556474" y="2647965"/>
              <a:ext cx="533425" cy="810245"/>
            </a:xfrm>
            <a:prstGeom prst="straightConnector1">
              <a:avLst/>
            </a:prstGeom>
            <a:noFill/>
            <a:ln w="28575">
              <a:solidFill>
                <a:schemeClr val="accent3"/>
              </a:solidFill>
              <a:round/>
              <a:headEnd/>
              <a:tailEnd type="arrow" w="med" len="med"/>
            </a:ln>
            <a:effectLst>
              <a:outerShdw blurRad="50800" dist="25400" dir="5400000" rotWithShape="0">
                <a:srgbClr val="808080">
                  <a:alpha val="45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5" name="Прямая со стрелкой 104"/>
            <p:cNvCxnSpPr>
              <a:cxnSpLocks noChangeShapeType="1"/>
              <a:stCxn id="9" idx="3"/>
              <a:endCxn id="17" idx="1"/>
            </p:cNvCxnSpPr>
            <p:nvPr/>
          </p:nvCxnSpPr>
          <p:spPr bwMode="auto">
            <a:xfrm>
              <a:off x="2556474" y="3458210"/>
              <a:ext cx="533425" cy="1557004"/>
            </a:xfrm>
            <a:prstGeom prst="straightConnector1">
              <a:avLst/>
            </a:prstGeom>
            <a:noFill/>
            <a:ln w="28575">
              <a:solidFill>
                <a:schemeClr val="accent3"/>
              </a:solidFill>
              <a:round/>
              <a:headEnd/>
              <a:tailEnd type="arrow" w="med" len="med"/>
            </a:ln>
            <a:effectLst>
              <a:outerShdw blurRad="50800" dist="25400" dir="5400000" rotWithShape="0">
                <a:srgbClr val="808080">
                  <a:alpha val="45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7" name="Прямая со стрелкой 106"/>
            <p:cNvCxnSpPr/>
            <p:nvPr/>
          </p:nvCxnSpPr>
          <p:spPr>
            <a:xfrm flipV="1">
              <a:off x="6257108" y="3680411"/>
              <a:ext cx="288938" cy="1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768860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27</a:t>
            </a:fld>
            <a:endParaRPr lang="en-US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ru-RU" dirty="0" smtClean="0"/>
              <a:t>Планирование на 2016г.</a:t>
            </a:r>
            <a:endParaRPr lang="ru-RU" dirty="0"/>
          </a:p>
        </p:txBody>
      </p:sp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457199" y="1327150"/>
            <a:ext cx="8229601" cy="47089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2pPr>
            <a:lvl3pPr marL="1200150" indent="-28575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9pPr>
          </a:lstStyle>
          <a:p>
            <a:pPr marL="0" indent="0" algn="just" eaLnBrk="1" hangingPunct="1">
              <a:spcAft>
                <a:spcPts val="600"/>
              </a:spcAft>
              <a:buClr>
                <a:schemeClr val="accent1">
                  <a:lumMod val="50000"/>
                </a:schemeClr>
              </a:buClr>
            </a:pPr>
            <a:r>
              <a:rPr kumimoji="0" lang="ru-RU" altLang="ru-RU" sz="1600" b="1" dirty="0" smtClean="0">
                <a:latin typeface="Arial" panose="020B0604020202020204" pitchFamily="34" charset="0"/>
              </a:rPr>
              <a:t>После введения в действие Новой классификации запасов </a:t>
            </a:r>
            <a:r>
              <a:rPr kumimoji="0" lang="ru-RU" altLang="ru-RU" sz="1600" b="1" dirty="0" smtClean="0">
                <a:solidFill>
                  <a:srgbClr val="C00000"/>
                </a:solidFill>
                <a:latin typeface="Arial" panose="020B0604020202020204" pitchFamily="34" charset="0"/>
              </a:rPr>
              <a:t>в 2016 году</a:t>
            </a:r>
            <a:r>
              <a:rPr kumimoji="0" lang="ru-RU" altLang="ru-RU" sz="1600" b="1" dirty="0" smtClean="0">
                <a:latin typeface="Arial" panose="020B0604020202020204" pitchFamily="34" charset="0"/>
              </a:rPr>
              <a:t>:</a:t>
            </a:r>
          </a:p>
          <a:p>
            <a:pPr algn="just" eaLnBrk="1" hangingPunct="1">
              <a:spcBef>
                <a:spcPts val="1800"/>
              </a:spcBef>
              <a:spcAft>
                <a:spcPts val="600"/>
              </a:spcAft>
              <a:buClr>
                <a:schemeClr val="accent1">
                  <a:lumMod val="50000"/>
                </a:schemeClr>
              </a:buClr>
              <a:buFont typeface="Wingdings 3" panose="05040102010807070707" pitchFamily="18" charset="2"/>
              <a:buChar char="}"/>
            </a:pPr>
            <a:r>
              <a:rPr kumimoji="0" lang="ru-RU" altLang="ru-RU" sz="1600" dirty="0" smtClean="0">
                <a:latin typeface="Arial" panose="020B0604020202020204" pitchFamily="34" charset="0"/>
              </a:rPr>
              <a:t>При выполнении </a:t>
            </a:r>
            <a:r>
              <a:rPr kumimoji="0" lang="ru-RU" altLang="ru-RU" sz="1600" b="1" dirty="0" smtClean="0">
                <a:solidFill>
                  <a:srgbClr val="C00000"/>
                </a:solidFill>
                <a:latin typeface="Arial" panose="020B0604020202020204" pitchFamily="34" charset="0"/>
              </a:rPr>
              <a:t>Подсчета запасов </a:t>
            </a:r>
            <a:r>
              <a:rPr kumimoji="0" lang="ru-RU" altLang="ru-RU" sz="1600" dirty="0">
                <a:latin typeface="Arial" panose="020B0604020202020204" pitchFamily="34" charset="0"/>
              </a:rPr>
              <a:t>потребуется обязательная корректировка геологической модели с учетом изменения </a:t>
            </a:r>
            <a:r>
              <a:rPr kumimoji="0" lang="ru-RU" altLang="ru-RU" sz="1600" dirty="0" err="1">
                <a:latin typeface="Arial" panose="020B0604020202020204" pitchFamily="34" charset="0"/>
              </a:rPr>
              <a:t>категорийности</a:t>
            </a:r>
            <a:r>
              <a:rPr kumimoji="0" lang="ru-RU" altLang="ru-RU" sz="1600" dirty="0">
                <a:latin typeface="Arial" panose="020B0604020202020204" pitchFamily="34" charset="0"/>
              </a:rPr>
              <a:t> запасов по месторождению в </a:t>
            </a:r>
            <a:r>
              <a:rPr kumimoji="0" lang="ru-RU" altLang="ru-RU" sz="1600" dirty="0" smtClean="0">
                <a:latin typeface="Arial" panose="020B0604020202020204" pitchFamily="34" charset="0"/>
              </a:rPr>
              <a:t>целом. После чего необходимо будет представить новый проектный документ, с актуальной трехмерной геологической и гидродинамической моделью.</a:t>
            </a:r>
          </a:p>
          <a:p>
            <a:pPr algn="just" eaLnBrk="1" hangingPunct="1">
              <a:spcBef>
                <a:spcPts val="1800"/>
              </a:spcBef>
              <a:spcAft>
                <a:spcPts val="600"/>
              </a:spcAft>
              <a:buClr>
                <a:schemeClr val="accent1">
                  <a:lumMod val="50000"/>
                </a:schemeClr>
              </a:buClr>
              <a:buFont typeface="Wingdings 3" panose="05040102010807070707" pitchFamily="18" charset="2"/>
              <a:buChar char="}"/>
            </a:pPr>
            <a:r>
              <a:rPr kumimoji="0" lang="ru-RU" altLang="ru-RU" sz="1600" dirty="0" smtClean="0">
                <a:latin typeface="Arial" panose="020B0604020202020204" pitchFamily="34" charset="0"/>
              </a:rPr>
              <a:t>При выполнении </a:t>
            </a:r>
            <a:r>
              <a:rPr kumimoji="0" lang="ru-RU" altLang="ru-RU" sz="1600" b="1" dirty="0" smtClean="0">
                <a:solidFill>
                  <a:srgbClr val="C00000"/>
                </a:solidFill>
                <a:latin typeface="Arial" panose="020B0604020202020204" pitchFamily="34" charset="0"/>
              </a:rPr>
              <a:t>Оперативного подсчета запасов </a:t>
            </a:r>
            <a:r>
              <a:rPr kumimoji="0" lang="ru-RU" altLang="ru-RU" sz="1600" dirty="0" smtClean="0">
                <a:latin typeface="Arial" panose="020B0604020202020204" pitchFamily="34" charset="0"/>
              </a:rPr>
              <a:t>(при изменении запасов </a:t>
            </a:r>
            <a:r>
              <a:rPr kumimoji="0" lang="en-US" altLang="ru-RU" sz="1600" dirty="0" smtClean="0">
                <a:latin typeface="Arial" panose="020B0604020202020204" pitchFamily="34" charset="0"/>
              </a:rPr>
              <a:t>&lt;</a:t>
            </a:r>
            <a:r>
              <a:rPr kumimoji="0" lang="ru-RU" altLang="ru-RU" sz="1600" dirty="0" smtClean="0">
                <a:latin typeface="Arial" panose="020B0604020202020204" pitchFamily="34" charset="0"/>
              </a:rPr>
              <a:t>20%) геологическая модель по месторождению также должна быть скорректирована (без представления ее в ГКЗ).</a:t>
            </a:r>
          </a:p>
          <a:p>
            <a:pPr algn="just" eaLnBrk="1" hangingPunct="1">
              <a:spcBef>
                <a:spcPts val="1800"/>
              </a:spcBef>
              <a:spcAft>
                <a:spcPts val="600"/>
              </a:spcAft>
              <a:buClr>
                <a:schemeClr val="accent1">
                  <a:lumMod val="50000"/>
                </a:schemeClr>
              </a:buClr>
              <a:buFont typeface="Wingdings 3" panose="05040102010807070707" pitchFamily="18" charset="2"/>
              <a:buChar char="}"/>
            </a:pPr>
            <a:r>
              <a:rPr kumimoji="0" lang="ru-RU" altLang="ru-RU" sz="1600" dirty="0" smtClean="0">
                <a:latin typeface="Arial" panose="020B0604020202020204" pitchFamily="34" charset="0"/>
              </a:rPr>
              <a:t>При выполнении </a:t>
            </a:r>
            <a:r>
              <a:rPr kumimoji="0" lang="ru-RU" altLang="ru-RU" sz="1600" b="1" dirty="0" smtClean="0">
                <a:solidFill>
                  <a:srgbClr val="C00000"/>
                </a:solidFill>
                <a:latin typeface="Arial" panose="020B0604020202020204" pitchFamily="34" charset="0"/>
              </a:rPr>
              <a:t>Проектного технологического документа </a:t>
            </a:r>
            <a:r>
              <a:rPr kumimoji="0" lang="ru-RU" altLang="ru-RU" sz="1600" dirty="0" smtClean="0">
                <a:latin typeface="Arial" panose="020B0604020202020204" pitchFamily="34" charset="0"/>
              </a:rPr>
              <a:t>потребуется обязательная корректировка геологической модели с учетом изменения </a:t>
            </a:r>
            <a:r>
              <a:rPr kumimoji="0" lang="ru-RU" altLang="ru-RU" sz="1600" dirty="0" err="1" smtClean="0">
                <a:latin typeface="Arial" panose="020B0604020202020204" pitchFamily="34" charset="0"/>
              </a:rPr>
              <a:t>категорийности</a:t>
            </a:r>
            <a:r>
              <a:rPr kumimoji="0" lang="ru-RU" altLang="ru-RU" sz="1600" dirty="0" smtClean="0">
                <a:latin typeface="Arial" panose="020B0604020202020204" pitchFamily="34" charset="0"/>
              </a:rPr>
              <a:t> запасов (в </a:t>
            </a:r>
            <a:r>
              <a:rPr kumimoji="0" lang="ru-RU" altLang="ru-RU" sz="1600" dirty="0" err="1" smtClean="0">
                <a:latin typeface="Arial" panose="020B0604020202020204" pitchFamily="34" charset="0"/>
              </a:rPr>
              <a:t>т.ч</a:t>
            </a:r>
            <a:r>
              <a:rPr kumimoji="0" lang="ru-RU" altLang="ru-RU" sz="1600" dirty="0" smtClean="0">
                <a:latin typeface="Arial" panose="020B0604020202020204" pitchFamily="34" charset="0"/>
              </a:rPr>
              <a:t>. </a:t>
            </a:r>
            <a:r>
              <a:rPr kumimoji="0" lang="ru-RU" altLang="ru-RU" sz="1600" dirty="0">
                <a:latin typeface="Arial" panose="020B0604020202020204" pitchFamily="34" charset="0"/>
              </a:rPr>
              <a:t>е</a:t>
            </a:r>
            <a:r>
              <a:rPr kumimoji="0" lang="ru-RU" altLang="ru-RU" sz="1600" dirty="0" smtClean="0">
                <a:latin typeface="Arial" panose="020B0604020202020204" pitchFamily="34" charset="0"/>
              </a:rPr>
              <a:t>сли запасы УВС по месторождению в целом не поменяются). По результатам корректировки геологической модели должна быть актуализирована гидродинамическая модель для осуществления прогноза технологических показателей разработки.</a:t>
            </a:r>
          </a:p>
        </p:txBody>
      </p:sp>
      <p:cxnSp>
        <p:nvCxnSpPr>
          <p:cNvPr id="5" name="Прямая соединительная линия 4"/>
          <p:cNvCxnSpPr>
            <a:cxnSpLocks noChangeShapeType="1"/>
          </p:cNvCxnSpPr>
          <p:nvPr/>
        </p:nvCxnSpPr>
        <p:spPr bwMode="auto">
          <a:xfrm>
            <a:off x="457199" y="1778781"/>
            <a:ext cx="8191499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>
            <a:outerShdw blurRad="51500" dist="25400" dir="5400000" rotWithShape="0">
              <a:srgbClr val="808080">
                <a:alpha val="39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947645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 bwMode="auto">
          <a:xfrm>
            <a:off x="827314" y="2473234"/>
            <a:ext cx="7698377" cy="207264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eaLnBrk="1" hangingPunct="1"/>
            <a:r>
              <a:rPr lang="ru-RU" altLang="ru-RU" sz="3000" b="0" dirty="0" smtClean="0"/>
              <a:t>О рассмотрении проектных документов на разработку месторождений УВС Центральной комиссией по разработке месторождений УВС </a:t>
            </a:r>
            <a:r>
              <a:rPr lang="ru-RU" altLang="ru-RU" sz="3000" b="0" dirty="0" err="1" smtClean="0"/>
              <a:t>Роснедра</a:t>
            </a:r>
            <a:endParaRPr lang="en-US" altLang="ru-RU" sz="3000" b="0" dirty="0" smtClean="0"/>
          </a:p>
        </p:txBody>
      </p:sp>
      <p:sp>
        <p:nvSpPr>
          <p:cNvPr id="2" name="TextBox 1"/>
          <p:cNvSpPr txBox="1"/>
          <p:nvPr/>
        </p:nvSpPr>
        <p:spPr>
          <a:xfrm>
            <a:off x="383178" y="5146765"/>
            <a:ext cx="38143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Заместитель генерального директора по науке</a:t>
            </a:r>
          </a:p>
          <a:p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ФГУП «ЗапСибНИИГГ»</a:t>
            </a:r>
          </a:p>
          <a:p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А.С. </a:t>
            </a:r>
            <a:r>
              <a:rPr lang="ru-RU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Тимчук</a:t>
            </a:r>
            <a:endParaRPr lang="ru-RU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426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Номер слайда 2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BF6D9-1D1A-4AF0-A658-AB5D1F55F8DB}" type="slidenum">
              <a:rPr lang="ru-RU" altLang="ru-RU" smtClean="0"/>
              <a:pPr/>
              <a:t>3</a:t>
            </a:fld>
            <a:endParaRPr lang="ru-RU" alt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6367" y="340866"/>
            <a:ext cx="8636721" cy="490538"/>
          </a:xfrm>
          <a:prstGeom prst="rect">
            <a:avLst/>
          </a:prstGeom>
        </p:spPr>
        <p:txBody>
          <a:bodyPr>
            <a:noAutofit/>
          </a:bodyPr>
          <a:lstStyle/>
          <a:p>
            <a:pPr algn="l" eaLnBrk="1" hangingPunct="1">
              <a:defRPr/>
            </a:pPr>
            <a:r>
              <a:rPr lang="ru-RU" sz="3200" dirty="0" smtClean="0"/>
              <a:t>Статистика по рассмотрению ПТД в ЯНАО в 2015 году</a:t>
            </a:r>
            <a:endParaRPr lang="ru-RU" sz="3200" dirty="0"/>
          </a:p>
        </p:txBody>
      </p:sp>
      <p:graphicFrame>
        <p:nvGraphicFramePr>
          <p:cNvPr id="12" name="Объект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43690084"/>
              </p:ext>
            </p:extLst>
          </p:nvPr>
        </p:nvGraphicFramePr>
        <p:xfrm>
          <a:off x="4088678" y="2142309"/>
          <a:ext cx="4804410" cy="37362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6" name="Лист" r:id="rId4" imgW="4610089" imgH="3457620" progId="Excel.Sheet.12">
                  <p:embed/>
                </p:oleObj>
              </mc:Choice>
              <mc:Fallback>
                <p:oleObj name="Лист" r:id="rId4" imgW="4610089" imgH="345762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088678" y="2142309"/>
                        <a:ext cx="4804410" cy="373628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Овал 12"/>
          <p:cNvSpPr/>
          <p:nvPr/>
        </p:nvSpPr>
        <p:spPr>
          <a:xfrm>
            <a:off x="4676507" y="5948615"/>
            <a:ext cx="191588" cy="191588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Овал 14"/>
          <p:cNvSpPr/>
          <p:nvPr/>
        </p:nvSpPr>
        <p:spPr>
          <a:xfrm>
            <a:off x="6126485" y="5948615"/>
            <a:ext cx="191588" cy="191588"/>
          </a:xfrm>
          <a:prstGeom prst="ellipse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4088679" y="1569473"/>
            <a:ext cx="48044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Месторождения ЯНАО, рассмотрение на ЦКР которых запланировано на 2015г.</a:t>
            </a:r>
            <a:endParaRPr lang="ru-RU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868095" y="5933170"/>
            <a:ext cx="113589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Рассмотрено</a:t>
            </a:r>
            <a:endParaRPr lang="ru-RU" sz="10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318073" y="5937877"/>
            <a:ext cx="300173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НЕ Рассмотрено (на 01.09.2015г.)</a:t>
            </a:r>
            <a:endParaRPr lang="ru-RU" sz="10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104503" y="5243350"/>
            <a:ext cx="3779520" cy="10310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spcBef>
                <a:spcPts val="0"/>
              </a:spcBef>
              <a:spcAft>
                <a:spcPts val="600"/>
              </a:spcAft>
              <a:buClr>
                <a:schemeClr val="accent1">
                  <a:lumMod val="50000"/>
                </a:schemeClr>
              </a:buClr>
              <a:buFont typeface="Wingdings 3" pitchFamily="18" charset="2"/>
              <a:buChar char="}"/>
            </a:pP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Не вовлекаются в разработку </a:t>
            </a:r>
            <a:r>
              <a:rPr lang="ru-RU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трудноизвлекаемые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запасы УВС</a:t>
            </a:r>
          </a:p>
          <a:p>
            <a:pPr marL="285750" indent="-285750" algn="just">
              <a:spcBef>
                <a:spcPts val="0"/>
              </a:spcBef>
              <a:spcAft>
                <a:spcPts val="600"/>
              </a:spcAft>
              <a:buClr>
                <a:schemeClr val="accent1">
                  <a:lumMod val="50000"/>
                </a:schemeClr>
              </a:buClr>
              <a:buFont typeface="Wingdings 3" pitchFamily="18" charset="2"/>
              <a:buChar char="}"/>
            </a:pP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Не вовлекаются в разработку запасы УВС нерентабельных объектов</a:t>
            </a:r>
          </a:p>
        </p:txBody>
      </p:sp>
      <p:cxnSp>
        <p:nvCxnSpPr>
          <p:cNvPr id="22" name="Прямая соединительная линия 21"/>
          <p:cNvCxnSpPr/>
          <p:nvPr/>
        </p:nvCxnSpPr>
        <p:spPr>
          <a:xfrm>
            <a:off x="126279" y="5175875"/>
            <a:ext cx="3779520" cy="0"/>
          </a:xfrm>
          <a:prstGeom prst="line">
            <a:avLst/>
          </a:prstGeom>
          <a:ln w="19050"/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126279" y="1518800"/>
            <a:ext cx="375774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Значительное отклонение фактической добычи нефти от проектных уровней =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  <a:endParaRPr lang="ru-RU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Средний срок жизни ПТД – </a:t>
            </a:r>
            <a:r>
              <a:rPr lang="ru-RU" sz="1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 более 2</a:t>
            </a:r>
            <a:r>
              <a:rPr lang="ru-RU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лет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3570660367"/>
              </p:ext>
            </p:extLst>
          </p:nvPr>
        </p:nvGraphicFramePr>
        <p:xfrm>
          <a:off x="202211" y="2252976"/>
          <a:ext cx="3627655" cy="26393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25" name="TextBox 24"/>
          <p:cNvSpPr txBox="1"/>
          <p:nvPr/>
        </p:nvSpPr>
        <p:spPr>
          <a:xfrm>
            <a:off x="104503" y="4855225"/>
            <a:ext cx="37577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Причины отклонения:</a:t>
            </a:r>
            <a:endParaRPr lang="ru-RU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BF6D9-1D1A-4AF0-A658-AB5D1F55F8DB}" type="slidenum">
              <a:rPr lang="ru-RU" altLang="ru-RU" smtClean="0"/>
              <a:pPr/>
              <a:t>4</a:t>
            </a:fld>
            <a:endParaRPr lang="ru-RU" altLang="ru-RU" dirty="0"/>
          </a:p>
        </p:txBody>
      </p:sp>
      <p:sp>
        <p:nvSpPr>
          <p:cNvPr id="32769" name="Заголовок 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Autofit/>
          </a:bodyPr>
          <a:lstStyle/>
          <a:p>
            <a:pPr algn="l" eaLnBrk="1" hangingPunct="1"/>
            <a:r>
              <a:rPr lang="ru-RU" altLang="ru-RU" sz="3200" dirty="0" smtClean="0"/>
              <a:t>Изменения в нормативной базе</a:t>
            </a:r>
            <a:endParaRPr lang="ru-RU" altLang="ru-RU" sz="3200" dirty="0"/>
          </a:p>
        </p:txBody>
      </p:sp>
      <p:sp>
        <p:nvSpPr>
          <p:cNvPr id="32770" name="Прямоугольник 3"/>
          <p:cNvSpPr>
            <a:spLocks noChangeArrowheads="1"/>
          </p:cNvSpPr>
          <p:nvPr/>
        </p:nvSpPr>
        <p:spPr bwMode="auto">
          <a:xfrm>
            <a:off x="457200" y="1083551"/>
            <a:ext cx="8229600" cy="51706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spcBef>
                <a:spcPts val="600"/>
              </a:spcBef>
              <a:spcAft>
                <a:spcPts val="1200"/>
              </a:spcAft>
              <a:buClr>
                <a:schemeClr val="accent1">
                  <a:lumMod val="50000"/>
                </a:schemeClr>
              </a:buClr>
              <a:buFont typeface="Wingdings 3" panose="05040102010807070707" pitchFamily="18" charset="2"/>
              <a:buChar char="}"/>
            </a:pPr>
            <a:r>
              <a:rPr kumimoji="0" lang="ru-RU" altLang="ru-RU" sz="1800" dirty="0">
                <a:latin typeface="Arial" panose="020B0604020202020204" pitchFamily="34" charset="0"/>
              </a:rPr>
              <a:t>Разработана и утверждена новая Классификация запасов и ресурсов нефти и горючих газов</a:t>
            </a:r>
          </a:p>
          <a:p>
            <a:pPr algn="just" eaLnBrk="1" hangingPunct="1">
              <a:spcBef>
                <a:spcPts val="600"/>
              </a:spcBef>
              <a:spcAft>
                <a:spcPts val="1200"/>
              </a:spcAft>
              <a:buClr>
                <a:schemeClr val="accent1">
                  <a:lumMod val="50000"/>
                </a:schemeClr>
              </a:buClr>
              <a:buFont typeface="Wingdings 3" panose="05040102010807070707" pitchFamily="18" charset="2"/>
              <a:buChar char="}"/>
            </a:pPr>
            <a:r>
              <a:rPr kumimoji="0" lang="ru-RU" altLang="ru-RU" sz="1800" dirty="0">
                <a:latin typeface="Arial" panose="020B0604020202020204" pitchFamily="34" charset="0"/>
              </a:rPr>
              <a:t>Разработаны проекты новых Правил разработки и Правил проектирования месторождений углеводородного сырья, </a:t>
            </a:r>
            <a:r>
              <a:rPr kumimoji="0" lang="ru-RU" altLang="ru-RU" sz="1800" b="1" dirty="0">
                <a:solidFill>
                  <a:srgbClr val="C00000"/>
                </a:solidFill>
                <a:latin typeface="Arial" panose="020B0604020202020204" pitchFamily="34" charset="0"/>
              </a:rPr>
              <a:t>единые</a:t>
            </a:r>
            <a:r>
              <a:rPr kumimoji="0" lang="ru-RU" altLang="ru-RU" sz="1800" b="1" dirty="0">
                <a:latin typeface="Arial" panose="020B0604020202020204" pitchFamily="34" charset="0"/>
              </a:rPr>
              <a:t> для нефтяных и газовых месторождений </a:t>
            </a:r>
          </a:p>
          <a:p>
            <a:pPr algn="just" eaLnBrk="1" hangingPunct="1">
              <a:spcBef>
                <a:spcPts val="600"/>
              </a:spcBef>
              <a:spcAft>
                <a:spcPts val="1200"/>
              </a:spcAft>
              <a:buClr>
                <a:schemeClr val="accent1">
                  <a:lumMod val="50000"/>
                </a:schemeClr>
              </a:buClr>
              <a:buFont typeface="Wingdings 3" panose="05040102010807070707" pitchFamily="18" charset="2"/>
              <a:buChar char="}"/>
            </a:pPr>
            <a:r>
              <a:rPr kumimoji="0" lang="ru-RU" altLang="ru-RU" sz="1800" dirty="0">
                <a:latin typeface="Arial" panose="020B0604020202020204" pitchFamily="34" charset="0"/>
              </a:rPr>
              <a:t>Цель работ – создать адекватные рабочие документы, учитывающие требования современного законодательства, «реалии» разработки месторождений, стратегии ВИНК, т.е. сблизить </a:t>
            </a:r>
            <a:r>
              <a:rPr kumimoji="0" lang="ru-RU" altLang="ru-RU" sz="1800" dirty="0" err="1">
                <a:latin typeface="Arial" panose="020B0604020202020204" pitchFamily="34" charset="0"/>
              </a:rPr>
              <a:t>Недропользователей</a:t>
            </a:r>
            <a:r>
              <a:rPr kumimoji="0" lang="ru-RU" altLang="ru-RU" sz="1800" dirty="0">
                <a:latin typeface="Arial" panose="020B0604020202020204" pitchFamily="34" charset="0"/>
              </a:rPr>
              <a:t> и </a:t>
            </a:r>
            <a:r>
              <a:rPr kumimoji="0" lang="ru-RU" altLang="ru-RU" sz="1800" dirty="0" smtClean="0">
                <a:latin typeface="Arial" panose="020B0604020202020204" pitchFamily="34" charset="0"/>
              </a:rPr>
              <a:t>Государство</a:t>
            </a:r>
            <a:endParaRPr kumimoji="0" lang="ru-RU" altLang="ru-RU" sz="1800" dirty="0">
              <a:latin typeface="Arial" panose="020B0604020202020204" pitchFamily="34" charset="0"/>
            </a:endParaRPr>
          </a:p>
          <a:p>
            <a:pPr algn="just" eaLnBrk="1" hangingPunct="1">
              <a:spcBef>
                <a:spcPts val="600"/>
              </a:spcBef>
              <a:spcAft>
                <a:spcPts val="1200"/>
              </a:spcAft>
              <a:buClr>
                <a:schemeClr val="accent1">
                  <a:lumMod val="50000"/>
                </a:schemeClr>
              </a:buClr>
              <a:buFont typeface="Wingdings 3" panose="05040102010807070707" pitchFamily="18" charset="2"/>
              <a:buChar char="}"/>
            </a:pPr>
            <a:r>
              <a:rPr kumimoji="0" lang="ru-RU" altLang="ru-RU" sz="1800" dirty="0">
                <a:latin typeface="Arial" panose="020B0604020202020204" pitchFamily="34" charset="0"/>
              </a:rPr>
              <a:t>Предлагаемые изменения неизбежно затронут существующие нормативные документы.  </a:t>
            </a:r>
            <a:r>
              <a:rPr kumimoji="0" lang="ru-RU" altLang="ru-RU" sz="1800" b="1" dirty="0">
                <a:solidFill>
                  <a:srgbClr val="C00000"/>
                </a:solidFill>
                <a:latin typeface="Arial" panose="020B0604020202020204" pitchFamily="34" charset="0"/>
              </a:rPr>
              <a:t>Действующая нормативная база потеряет </a:t>
            </a:r>
            <a:r>
              <a:rPr kumimoji="0" lang="ru-RU" altLang="ru-RU" sz="1800" b="1" dirty="0" smtClean="0">
                <a:solidFill>
                  <a:srgbClr val="C00000"/>
                </a:solidFill>
                <a:latin typeface="Arial" panose="020B0604020202020204" pitchFamily="34" charset="0"/>
              </a:rPr>
              <a:t>актуальность</a:t>
            </a:r>
            <a:endParaRPr kumimoji="0" lang="ru-RU" altLang="ru-RU" sz="1800" dirty="0">
              <a:latin typeface="Arial" panose="020B0604020202020204" pitchFamily="34" charset="0"/>
            </a:endParaRPr>
          </a:p>
          <a:p>
            <a:pPr algn="just" eaLnBrk="1" hangingPunct="1">
              <a:spcBef>
                <a:spcPts val="600"/>
              </a:spcBef>
              <a:spcAft>
                <a:spcPts val="1200"/>
              </a:spcAft>
              <a:buClr>
                <a:schemeClr val="accent1">
                  <a:lumMod val="50000"/>
                </a:schemeClr>
              </a:buClr>
              <a:buFont typeface="Wingdings 3" panose="05040102010807070707" pitchFamily="18" charset="2"/>
              <a:buChar char="}"/>
            </a:pPr>
            <a:r>
              <a:rPr kumimoji="0" lang="ru-RU" altLang="ru-RU" sz="1800" dirty="0" smtClean="0">
                <a:latin typeface="Arial" panose="020B0604020202020204" pitchFamily="34" charset="0"/>
              </a:rPr>
              <a:t>Проекты новых </a:t>
            </a:r>
            <a:r>
              <a:rPr kumimoji="0" lang="ru-RU" altLang="ru-RU" sz="1800" dirty="0">
                <a:latin typeface="Arial" panose="020B0604020202020204" pitchFamily="34" charset="0"/>
              </a:rPr>
              <a:t>Правил разработки и Правил проектирования  месторождений углеводородного сырья </a:t>
            </a:r>
            <a:r>
              <a:rPr kumimoji="0" lang="ru-RU" altLang="ru-RU" sz="1800" dirty="0" smtClean="0">
                <a:latin typeface="Arial" panose="020B0604020202020204" pitchFamily="34" charset="0"/>
              </a:rPr>
              <a:t>находятся на рассмотрении </a:t>
            </a:r>
            <a:r>
              <a:rPr kumimoji="0" lang="ru-RU" altLang="ru-RU" sz="1800" dirty="0">
                <a:latin typeface="Arial" panose="020B0604020202020204" pitchFamily="34" charset="0"/>
              </a:rPr>
              <a:t>в Министерстве Юстиции РФ</a:t>
            </a:r>
          </a:p>
        </p:txBody>
      </p:sp>
    </p:spTree>
    <p:extLst>
      <p:ext uri="{BB962C8B-B14F-4D97-AF65-F5344CB8AC3E}">
        <p14:creationId xmlns:p14="http://schemas.microsoft.com/office/powerpoint/2010/main" val="396012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BF6D9-1D1A-4AF0-A658-AB5D1F55F8DB}" type="slidenum">
              <a:rPr lang="ru-RU" altLang="ru-RU" smtClean="0"/>
              <a:pPr/>
              <a:t>5</a:t>
            </a:fld>
            <a:endParaRPr lang="ru-RU" altLang="ru-RU"/>
          </a:p>
        </p:txBody>
      </p:sp>
      <p:sp>
        <p:nvSpPr>
          <p:cNvPr id="33793" name="Заголовок 1"/>
          <p:cNvSpPr>
            <a:spLocks noGrp="1"/>
          </p:cNvSpPr>
          <p:nvPr>
            <p:ph type="title"/>
          </p:nvPr>
        </p:nvSpPr>
        <p:spPr>
          <a:xfrm>
            <a:off x="332528" y="222108"/>
            <a:ext cx="8410878" cy="490066"/>
          </a:xfrm>
          <a:prstGeom prst="rect">
            <a:avLst/>
          </a:prstGeom>
        </p:spPr>
        <p:txBody>
          <a:bodyPr>
            <a:noAutofit/>
          </a:bodyPr>
          <a:lstStyle/>
          <a:p>
            <a:pPr algn="l"/>
            <a:r>
              <a:rPr lang="ru-RU" altLang="ru-RU" sz="3200" dirty="0"/>
              <a:t>Новая классификация </a:t>
            </a:r>
            <a:r>
              <a:rPr lang="ru-RU" altLang="ru-RU" sz="3200" dirty="0" smtClean="0"/>
              <a:t>запасов вступит в действие 01.01.2016г.</a:t>
            </a:r>
            <a:endParaRPr lang="ru-RU" altLang="ru-RU" sz="32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31788" y="1440123"/>
            <a:ext cx="2089150" cy="5762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kumimoji="0" lang="ru-RU" altLang="ru-RU" sz="1800">
                <a:solidFill>
                  <a:srgbClr val="FFFFFF"/>
                </a:solidFill>
                <a:latin typeface="Arial" panose="020B0604020202020204" pitchFamily="34" charset="0"/>
              </a:rPr>
              <a:t>Действующая классификация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492375" y="1440123"/>
            <a:ext cx="2016125" cy="57626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kumimoji="0" lang="ru-RU" altLang="ru-RU" sz="1800" dirty="0">
                <a:solidFill>
                  <a:srgbClr val="FFFFFF"/>
                </a:solidFill>
                <a:latin typeface="Arial" panose="020B0604020202020204" pitchFamily="34" charset="0"/>
              </a:rPr>
              <a:t>Новая классификация</a:t>
            </a:r>
          </a:p>
        </p:txBody>
      </p:sp>
      <p:sp>
        <p:nvSpPr>
          <p:cNvPr id="33796" name="TextBox 5"/>
          <p:cNvSpPr txBox="1">
            <a:spLocks noChangeArrowheads="1"/>
          </p:cNvSpPr>
          <p:nvPr/>
        </p:nvSpPr>
        <p:spPr bwMode="auto">
          <a:xfrm>
            <a:off x="331788" y="2087823"/>
            <a:ext cx="216058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kumimoji="0" lang="ru-RU" altLang="ru-RU" sz="1400" i="1">
                <a:latin typeface="Arial" panose="020B0604020202020204" pitchFamily="34" charset="0"/>
                <a:ea typeface="ヒラギノ角ゴ Pro W3" charset="-128"/>
              </a:rPr>
              <a:t>Приказ МПР РФ </a:t>
            </a:r>
          </a:p>
          <a:p>
            <a:pPr algn="ctr" eaLnBrk="1" hangingPunct="1"/>
            <a:r>
              <a:rPr kumimoji="0" lang="ru-RU" altLang="ru-RU" sz="1400" i="1">
                <a:latin typeface="Arial" panose="020B0604020202020204" pitchFamily="34" charset="0"/>
                <a:ea typeface="ヒラギノ角ゴ Pro W3" charset="-128"/>
              </a:rPr>
              <a:t>От 07.02.2001г. № 126</a:t>
            </a:r>
          </a:p>
        </p:txBody>
      </p:sp>
      <p:sp>
        <p:nvSpPr>
          <p:cNvPr id="33797" name="TextBox 6"/>
          <p:cNvSpPr txBox="1">
            <a:spLocks noChangeArrowheads="1"/>
          </p:cNvSpPr>
          <p:nvPr/>
        </p:nvSpPr>
        <p:spPr bwMode="auto">
          <a:xfrm>
            <a:off x="2492375" y="2087823"/>
            <a:ext cx="219551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kumimoji="0" lang="ru-RU" altLang="ru-RU" sz="1400" i="1">
                <a:latin typeface="Arial" panose="020B0604020202020204" pitchFamily="34" charset="0"/>
              </a:rPr>
              <a:t>Приказ МПР РФ </a:t>
            </a:r>
          </a:p>
          <a:p>
            <a:pPr algn="ctr" eaLnBrk="1" hangingPunct="1"/>
            <a:r>
              <a:rPr kumimoji="0" lang="ru-RU" altLang="ru-RU" sz="1400" i="1">
                <a:latin typeface="Arial" panose="020B0604020202020204" pitchFamily="34" charset="0"/>
              </a:rPr>
              <a:t>От 01.11.2013г. </a:t>
            </a:r>
            <a:r>
              <a:rPr kumimoji="0" lang="ru-RU" altLang="ru-RU" sz="1400" i="1">
                <a:solidFill>
                  <a:srgbClr val="0D0D0D"/>
                </a:solidFill>
                <a:latin typeface="Arial" panose="020B0604020202020204" pitchFamily="34" charset="0"/>
              </a:rPr>
              <a:t>№ 447</a:t>
            </a:r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2924175" y="4543685"/>
            <a:ext cx="1368425" cy="1263650"/>
          </a:xfrm>
          <a:prstGeom prst="rect">
            <a:avLst/>
          </a:prstGeom>
          <a:solidFill>
            <a:srgbClr val="F2F2F2">
              <a:alpha val="90979"/>
            </a:srgbClr>
          </a:solidFill>
          <a:ln w="9525">
            <a:solidFill>
              <a:srgbClr val="BFBFBF"/>
            </a:solidFill>
            <a:miter lim="800000"/>
            <a:headEnd/>
            <a:tailEnd/>
          </a:ln>
          <a:effectLst>
            <a:outerShdw blurRad="51500" dist="25400" dir="5400000" rotWithShape="0">
              <a:srgbClr val="808080">
                <a:alpha val="39998"/>
              </a:srgbClr>
            </a:outerShdw>
          </a:effectLst>
        </p:spPr>
        <p:txBody>
          <a:bodyPr anchor="ctr"/>
          <a:lstStyle>
            <a:lvl1pPr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kumimoji="0" lang="ru-RU" altLang="ru-RU" sz="1400">
                <a:solidFill>
                  <a:srgbClr val="000000"/>
                </a:solidFill>
                <a:latin typeface="Arial" panose="020B0604020202020204" pitchFamily="34" charset="0"/>
              </a:rPr>
              <a:t>ППЭ</a:t>
            </a:r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2930525" y="2745048"/>
            <a:ext cx="1368425" cy="1541462"/>
          </a:xfrm>
          <a:prstGeom prst="rect">
            <a:avLst/>
          </a:prstGeom>
          <a:solidFill>
            <a:srgbClr val="F2F2F2">
              <a:alpha val="90979"/>
            </a:srgbClr>
          </a:solidFill>
          <a:ln w="9525">
            <a:solidFill>
              <a:srgbClr val="BFBFBF"/>
            </a:solidFill>
            <a:miter lim="800000"/>
            <a:headEnd/>
            <a:tailEnd/>
          </a:ln>
          <a:effectLst>
            <a:outerShdw blurRad="51500" dist="25400" dir="5400000" rotWithShape="0">
              <a:srgbClr val="808080">
                <a:alpha val="39998"/>
              </a:srgbClr>
            </a:outerShdw>
          </a:effectLst>
        </p:spPr>
        <p:txBody>
          <a:bodyPr anchor="ctr"/>
          <a:lstStyle>
            <a:lvl1pPr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kumimoji="0" lang="ru-RU" altLang="ru-RU" sz="1400">
                <a:solidFill>
                  <a:srgbClr val="000000"/>
                </a:solidFill>
                <a:latin typeface="Arial" panose="020B0604020202020204" pitchFamily="34" charset="0"/>
              </a:rPr>
              <a:t>ТПР,</a:t>
            </a:r>
          </a:p>
          <a:p>
            <a:pPr algn="r" eaLnBrk="1" hangingPunct="1"/>
            <a:r>
              <a:rPr kumimoji="0" lang="ru-RU" altLang="ru-RU" sz="1400">
                <a:solidFill>
                  <a:srgbClr val="000000"/>
                </a:solidFill>
                <a:latin typeface="Arial" panose="020B0604020202020204" pitchFamily="34" charset="0"/>
              </a:rPr>
              <a:t> ТСР</a:t>
            </a:r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765175" y="2743460"/>
            <a:ext cx="1655763" cy="1150938"/>
          </a:xfrm>
          <a:prstGeom prst="rect">
            <a:avLst/>
          </a:prstGeom>
          <a:solidFill>
            <a:srgbClr val="F2F2F2">
              <a:alpha val="90979"/>
            </a:srgbClr>
          </a:solidFill>
          <a:ln w="9525">
            <a:solidFill>
              <a:srgbClr val="BFBFBF"/>
            </a:solidFill>
            <a:miter lim="800000"/>
            <a:headEnd/>
            <a:tailEnd/>
          </a:ln>
          <a:effectLst>
            <a:outerShdw blurRad="51500" dist="25400" dir="5400000" rotWithShape="0">
              <a:srgbClr val="808080">
                <a:alpha val="39998"/>
              </a:srgbClr>
            </a:outerShdw>
          </a:effectLst>
        </p:spPr>
        <p:txBody>
          <a:bodyPr anchor="ctr"/>
          <a:lstStyle>
            <a:lvl1pPr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kumimoji="0" lang="ru-RU" altLang="ru-RU" sz="1400">
                <a:solidFill>
                  <a:srgbClr val="000000"/>
                </a:solidFill>
                <a:latin typeface="Arial" panose="020B0604020202020204" pitchFamily="34" charset="0"/>
              </a:rPr>
              <a:t>ТПР</a:t>
            </a:r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auto">
          <a:xfrm>
            <a:off x="765175" y="3719773"/>
            <a:ext cx="1655763" cy="2087562"/>
          </a:xfrm>
          <a:prstGeom prst="rect">
            <a:avLst/>
          </a:prstGeom>
          <a:solidFill>
            <a:srgbClr val="F2F2F2">
              <a:alpha val="90979"/>
            </a:srgbClr>
          </a:solidFill>
          <a:ln w="9525">
            <a:solidFill>
              <a:srgbClr val="BFBFBF"/>
            </a:solidFill>
            <a:miter lim="800000"/>
            <a:headEnd/>
            <a:tailEnd/>
          </a:ln>
          <a:effectLst>
            <a:outerShdw blurRad="51500" dist="25400" dir="5400000" rotWithShape="0">
              <a:srgbClr val="808080">
                <a:alpha val="39998"/>
              </a:srgbClr>
            </a:outerShdw>
          </a:effectLst>
        </p:spPr>
        <p:txBody>
          <a:bodyPr rIns="0" anchor="ctr"/>
          <a:lstStyle>
            <a:lvl1pPr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kumimoji="0" lang="ru-RU" altLang="ru-RU" sz="1400">
                <a:solidFill>
                  <a:srgbClr val="000000"/>
                </a:solidFill>
                <a:latin typeface="Arial" panose="020B0604020202020204" pitchFamily="34" charset="0"/>
              </a:rPr>
              <a:t>ТСР,</a:t>
            </a:r>
          </a:p>
          <a:p>
            <a:pPr algn="r" eaLnBrk="1" hangingPunct="1"/>
            <a:r>
              <a:rPr kumimoji="0" lang="ru-RU" altLang="ru-RU" sz="1400">
                <a:solidFill>
                  <a:srgbClr val="000000"/>
                </a:solidFill>
                <a:latin typeface="Arial" panose="020B0604020202020204" pitchFamily="34" charset="0"/>
              </a:rPr>
              <a:t>ТС ОПР,</a:t>
            </a:r>
          </a:p>
          <a:p>
            <a:pPr algn="r" eaLnBrk="1" hangingPunct="1"/>
            <a:r>
              <a:rPr kumimoji="0" lang="ru-RU" altLang="ru-RU" sz="1400">
                <a:solidFill>
                  <a:srgbClr val="000000"/>
                </a:solidFill>
                <a:latin typeface="Arial" panose="020B0604020202020204" pitchFamily="34" charset="0"/>
              </a:rPr>
              <a:t>ППЭ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765175" y="2743460"/>
            <a:ext cx="503238" cy="328613"/>
          </a:xfrm>
          <a:prstGeom prst="rect">
            <a:avLst/>
          </a:prstGeom>
          <a:solidFill>
            <a:srgbClr val="C00000"/>
          </a:solidFill>
          <a:ln>
            <a:solidFill>
              <a:srgbClr val="FF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kumimoji="0" lang="ru-RU" altLang="ru-RU" sz="2000" dirty="0">
                <a:solidFill>
                  <a:srgbClr val="FFFFFF"/>
                </a:solidFill>
                <a:latin typeface="Arial" panose="020B0604020202020204" pitchFamily="34" charset="0"/>
              </a:rPr>
              <a:t>А</a:t>
            </a:r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765175" y="3646748"/>
            <a:ext cx="503238" cy="328612"/>
          </a:xfrm>
          <a:prstGeom prst="rect">
            <a:avLst/>
          </a:prstGeom>
          <a:solidFill>
            <a:srgbClr val="33CCFF"/>
          </a:solidFill>
          <a:ln w="19050">
            <a:solidFill>
              <a:srgbClr val="00B0F0"/>
            </a:solidFill>
            <a:miter lim="800000"/>
            <a:headEnd/>
            <a:tailEnd/>
          </a:ln>
          <a:effectLst>
            <a:outerShdw blurRad="63500" sx="102000" sy="102000" algn="ctr" rotWithShape="0">
              <a:srgbClr val="000000">
                <a:alpha val="39999"/>
              </a:srgbClr>
            </a:outerShdw>
          </a:effectLst>
        </p:spPr>
        <p:txBody>
          <a:bodyPr anchor="ctr"/>
          <a:lstStyle>
            <a:lvl1pPr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kumimoji="0" lang="ru-RU" altLang="ru-RU" sz="2000">
                <a:latin typeface="Arial" panose="020B0604020202020204" pitchFamily="34" charset="0"/>
              </a:rPr>
              <a:t>В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765175" y="4543685"/>
            <a:ext cx="503238" cy="328613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0" rIns="0" anchor="ctr"/>
          <a:lstStyle>
            <a:lvl1pPr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kumimoji="0" lang="ru-RU" altLang="ru-RU" sz="2000">
                <a:solidFill>
                  <a:srgbClr val="FFFFFF"/>
                </a:solidFill>
                <a:latin typeface="Arial" panose="020B0604020202020204" pitchFamily="34" charset="0"/>
              </a:rPr>
              <a:t>С1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765175" y="5478723"/>
            <a:ext cx="503238" cy="328612"/>
          </a:xfrm>
          <a:prstGeom prst="rect">
            <a:avLst/>
          </a:prstGeom>
          <a:solidFill>
            <a:srgbClr val="FFFF99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0" rIns="0" anchor="ctr"/>
          <a:lstStyle>
            <a:lvl1pPr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kumimoji="0" lang="ru-RU" altLang="ru-RU" sz="20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</a:rPr>
              <a:t>С2</a:t>
            </a:r>
          </a:p>
        </p:txBody>
      </p:sp>
      <p:sp>
        <p:nvSpPr>
          <p:cNvPr id="29" name="Прямоугольник 28"/>
          <p:cNvSpPr/>
          <p:nvPr/>
        </p:nvSpPr>
        <p:spPr>
          <a:xfrm>
            <a:off x="2924175" y="2743460"/>
            <a:ext cx="504825" cy="328613"/>
          </a:xfrm>
          <a:prstGeom prst="rect">
            <a:avLst/>
          </a:prstGeom>
          <a:solidFill>
            <a:srgbClr val="C00000"/>
          </a:solidFill>
          <a:ln>
            <a:solidFill>
              <a:srgbClr val="FF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kumimoji="0" lang="ru-RU" altLang="ru-RU" sz="2000">
                <a:solidFill>
                  <a:srgbClr val="FFFFFF"/>
                </a:solidFill>
                <a:latin typeface="Arial" panose="020B0604020202020204" pitchFamily="34" charset="0"/>
              </a:rPr>
              <a:t>А</a:t>
            </a:r>
          </a:p>
        </p:txBody>
      </p:sp>
      <p:sp>
        <p:nvSpPr>
          <p:cNvPr id="30" name="Прямоугольник 29"/>
          <p:cNvSpPr>
            <a:spLocks noChangeArrowheads="1"/>
          </p:cNvSpPr>
          <p:nvPr/>
        </p:nvSpPr>
        <p:spPr bwMode="auto">
          <a:xfrm>
            <a:off x="2930525" y="3372110"/>
            <a:ext cx="504825" cy="328613"/>
          </a:xfrm>
          <a:prstGeom prst="rect">
            <a:avLst/>
          </a:prstGeom>
          <a:solidFill>
            <a:srgbClr val="33CCFF"/>
          </a:solidFill>
          <a:ln w="19050">
            <a:solidFill>
              <a:srgbClr val="00B0F0"/>
            </a:solidFill>
            <a:miter lim="800000"/>
            <a:headEnd/>
            <a:tailEnd/>
          </a:ln>
          <a:effectLst>
            <a:outerShdw blurRad="63500" sx="102000" sy="102000" algn="ctr" rotWithShape="0">
              <a:srgbClr val="000000">
                <a:alpha val="39999"/>
              </a:srgbClr>
            </a:outerShdw>
          </a:effectLst>
        </p:spPr>
        <p:txBody>
          <a:bodyPr anchor="ctr"/>
          <a:lstStyle>
            <a:lvl1pPr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kumimoji="0" lang="ru-RU" altLang="ru-RU" sz="2000">
                <a:latin typeface="Arial" panose="020B0604020202020204" pitchFamily="34" charset="0"/>
              </a:rPr>
              <a:t>В</a:t>
            </a:r>
            <a:r>
              <a:rPr kumimoji="0" lang="en-US" altLang="ru-RU" sz="2000">
                <a:latin typeface="Arial" panose="020B0604020202020204" pitchFamily="34" charset="0"/>
              </a:rPr>
              <a:t>1</a:t>
            </a:r>
            <a:endParaRPr kumimoji="0" lang="ru-RU" altLang="ru-RU" sz="2000">
              <a:latin typeface="Arial" panose="020B0604020202020204" pitchFamily="34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2924175" y="4543685"/>
            <a:ext cx="504825" cy="328613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0" rIns="0" anchor="ctr"/>
          <a:lstStyle>
            <a:lvl1pPr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kumimoji="0" lang="ru-RU" altLang="ru-RU" sz="2000">
                <a:solidFill>
                  <a:srgbClr val="FFFFFF"/>
                </a:solidFill>
                <a:latin typeface="Arial" panose="020B0604020202020204" pitchFamily="34" charset="0"/>
              </a:rPr>
              <a:t>С1</a:t>
            </a:r>
          </a:p>
        </p:txBody>
      </p:sp>
      <p:sp>
        <p:nvSpPr>
          <p:cNvPr id="32" name="Прямоугольник 31"/>
          <p:cNvSpPr/>
          <p:nvPr/>
        </p:nvSpPr>
        <p:spPr>
          <a:xfrm>
            <a:off x="2924175" y="5478723"/>
            <a:ext cx="504825" cy="328612"/>
          </a:xfrm>
          <a:prstGeom prst="rect">
            <a:avLst/>
          </a:prstGeom>
          <a:solidFill>
            <a:srgbClr val="FFFF99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0" rIns="0" anchor="ctr"/>
          <a:lstStyle>
            <a:lvl1pPr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kumimoji="0" lang="ru-RU" altLang="ru-RU" sz="200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</a:rPr>
              <a:t>С2</a:t>
            </a:r>
          </a:p>
        </p:txBody>
      </p:sp>
      <p:sp>
        <p:nvSpPr>
          <p:cNvPr id="33" name="Прямоугольник 32"/>
          <p:cNvSpPr>
            <a:spLocks noChangeArrowheads="1"/>
          </p:cNvSpPr>
          <p:nvPr/>
        </p:nvSpPr>
        <p:spPr bwMode="auto">
          <a:xfrm>
            <a:off x="2924175" y="3957898"/>
            <a:ext cx="504825" cy="328612"/>
          </a:xfrm>
          <a:prstGeom prst="rect">
            <a:avLst/>
          </a:prstGeom>
          <a:solidFill>
            <a:srgbClr val="D4E9F5"/>
          </a:solidFill>
          <a:ln w="19050">
            <a:solidFill>
              <a:srgbClr val="00B0F0"/>
            </a:solidFill>
            <a:miter lim="800000"/>
            <a:headEnd/>
            <a:tailEnd/>
          </a:ln>
          <a:effectLst>
            <a:outerShdw blurRad="63500" sx="102000" sy="102000" algn="ctr" rotWithShape="0">
              <a:srgbClr val="000000">
                <a:alpha val="39999"/>
              </a:srgbClr>
            </a:outerShdw>
          </a:effectLst>
        </p:spPr>
        <p:txBody>
          <a:bodyPr anchor="ctr"/>
          <a:lstStyle>
            <a:lvl1pPr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kumimoji="0" lang="ru-RU" altLang="ru-RU" sz="2000">
                <a:latin typeface="Arial" panose="020B0604020202020204" pitchFamily="34" charset="0"/>
              </a:rPr>
              <a:t>В</a:t>
            </a:r>
            <a:r>
              <a:rPr kumimoji="0" lang="en-US" altLang="ru-RU" sz="2000">
                <a:latin typeface="Arial" panose="020B0604020202020204" pitchFamily="34" charset="0"/>
              </a:rPr>
              <a:t>2</a:t>
            </a:r>
            <a:endParaRPr kumimoji="0" lang="ru-RU" altLang="ru-RU" sz="2000">
              <a:latin typeface="Arial" panose="020B0604020202020204" pitchFamily="34" charset="0"/>
            </a:endParaRPr>
          </a:p>
        </p:txBody>
      </p:sp>
      <p:sp>
        <p:nvSpPr>
          <p:cNvPr id="33811" name="Прямоугольник 37"/>
          <p:cNvSpPr>
            <a:spLocks noChangeArrowheads="1"/>
          </p:cNvSpPr>
          <p:nvPr/>
        </p:nvSpPr>
        <p:spPr bwMode="auto">
          <a:xfrm>
            <a:off x="4859338" y="1705235"/>
            <a:ext cx="4224337" cy="436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spcBef>
                <a:spcPts val="600"/>
              </a:spcBef>
              <a:spcAft>
                <a:spcPts val="300"/>
              </a:spcAft>
              <a:buClr>
                <a:schemeClr val="accent1">
                  <a:lumMod val="50000"/>
                </a:schemeClr>
              </a:buClr>
              <a:buFont typeface="Wingdings 3" panose="05040102010807070707" pitchFamily="18" charset="2"/>
              <a:buChar char="}"/>
            </a:pPr>
            <a:r>
              <a:rPr kumimoji="0" lang="ru-RU" altLang="ru-RU" sz="1600" b="1" dirty="0">
                <a:latin typeface="Arial" panose="020B0604020202020204" pitchFamily="34" charset="0"/>
              </a:rPr>
              <a:t>Категория</a:t>
            </a:r>
            <a:r>
              <a:rPr kumimoji="0" lang="ru-RU" altLang="ru-RU" sz="1600" dirty="0">
                <a:latin typeface="Arial" panose="020B0604020202020204" pitchFamily="34" charset="0"/>
              </a:rPr>
              <a:t> </a:t>
            </a:r>
            <a:r>
              <a:rPr kumimoji="0" lang="ru-RU" altLang="ru-RU" sz="1600" b="1" dirty="0">
                <a:solidFill>
                  <a:srgbClr val="C00000"/>
                </a:solidFill>
                <a:latin typeface="Arial" panose="020B0604020202020204" pitchFamily="34" charset="0"/>
              </a:rPr>
              <a:t>А</a:t>
            </a:r>
            <a:r>
              <a:rPr kumimoji="0" lang="ru-RU" altLang="ru-RU" sz="1600" dirty="0">
                <a:latin typeface="Arial" panose="020B0604020202020204" pitchFamily="34" charset="0"/>
              </a:rPr>
              <a:t> – Разбуренные, разрабатываемые запасы</a:t>
            </a:r>
          </a:p>
          <a:p>
            <a:pPr algn="just" eaLnBrk="1" hangingPunct="1">
              <a:spcBef>
                <a:spcPts val="600"/>
              </a:spcBef>
              <a:spcAft>
                <a:spcPts val="300"/>
              </a:spcAft>
              <a:buClr>
                <a:schemeClr val="accent1">
                  <a:lumMod val="50000"/>
                </a:schemeClr>
              </a:buClr>
              <a:buFont typeface="Wingdings 3" panose="05040102010807070707" pitchFamily="18" charset="2"/>
              <a:buChar char="}"/>
            </a:pPr>
            <a:r>
              <a:rPr kumimoji="0" lang="ru-RU" altLang="ru-RU" sz="1600" b="1" dirty="0">
                <a:latin typeface="Arial" panose="020B0604020202020204" pitchFamily="34" charset="0"/>
              </a:rPr>
              <a:t>Категория</a:t>
            </a:r>
            <a:r>
              <a:rPr kumimoji="0" lang="ru-RU" altLang="ru-RU" sz="1600" dirty="0">
                <a:latin typeface="Arial" panose="020B0604020202020204" pitchFamily="34" charset="0"/>
              </a:rPr>
              <a:t> </a:t>
            </a:r>
            <a:r>
              <a:rPr kumimoji="0" lang="ru-RU" altLang="ru-RU" sz="1600" b="1" dirty="0">
                <a:solidFill>
                  <a:srgbClr val="C00000"/>
                </a:solidFill>
                <a:latin typeface="Arial" panose="020B0604020202020204" pitchFamily="34" charset="0"/>
              </a:rPr>
              <a:t>В1</a:t>
            </a:r>
            <a:r>
              <a:rPr kumimoji="0" lang="ru-RU" altLang="ru-RU" sz="1600" dirty="0">
                <a:latin typeface="Arial" panose="020B0604020202020204" pitchFamily="34" charset="0"/>
              </a:rPr>
              <a:t> – Разрабатываемые отдельными скважинами, разведанные, подготовленные к промышленной разработке запасы</a:t>
            </a:r>
          </a:p>
          <a:p>
            <a:pPr algn="just" eaLnBrk="1" hangingPunct="1">
              <a:spcBef>
                <a:spcPts val="600"/>
              </a:spcBef>
              <a:spcAft>
                <a:spcPts val="300"/>
              </a:spcAft>
              <a:buClr>
                <a:schemeClr val="accent1">
                  <a:lumMod val="50000"/>
                </a:schemeClr>
              </a:buClr>
              <a:buFont typeface="Wingdings 3" panose="05040102010807070707" pitchFamily="18" charset="2"/>
              <a:buChar char="}"/>
            </a:pPr>
            <a:r>
              <a:rPr kumimoji="0" lang="ru-RU" altLang="ru-RU" sz="1600" b="1" dirty="0">
                <a:latin typeface="Arial" panose="020B0604020202020204" pitchFamily="34" charset="0"/>
              </a:rPr>
              <a:t>Категория</a:t>
            </a:r>
            <a:r>
              <a:rPr kumimoji="0" lang="ru-RU" altLang="ru-RU" sz="1600" dirty="0">
                <a:latin typeface="Arial" panose="020B0604020202020204" pitchFamily="34" charset="0"/>
              </a:rPr>
              <a:t> </a:t>
            </a:r>
            <a:r>
              <a:rPr kumimoji="0" lang="ru-RU" altLang="ru-RU" sz="1600" b="1" dirty="0">
                <a:solidFill>
                  <a:srgbClr val="C00000"/>
                </a:solidFill>
                <a:latin typeface="Arial" panose="020B0604020202020204" pitchFamily="34" charset="0"/>
              </a:rPr>
              <a:t>В2</a:t>
            </a:r>
            <a:r>
              <a:rPr kumimoji="0" lang="ru-RU" altLang="ru-RU" sz="1600" dirty="0">
                <a:latin typeface="Arial" panose="020B0604020202020204" pitchFamily="34" charset="0"/>
              </a:rPr>
              <a:t> – </a:t>
            </a:r>
            <a:r>
              <a:rPr kumimoji="0" lang="ru-RU" altLang="ru-RU" sz="1600" dirty="0" err="1">
                <a:latin typeface="Arial" panose="020B0604020202020204" pitchFamily="34" charset="0"/>
              </a:rPr>
              <a:t>Неразбуренные</a:t>
            </a:r>
            <a:r>
              <a:rPr kumimoji="0" lang="ru-RU" altLang="ru-RU" sz="1600" dirty="0">
                <a:latin typeface="Arial" panose="020B0604020202020204" pitchFamily="34" charset="0"/>
              </a:rPr>
              <a:t> участки разрабатываемых залежей, неразрабатываемые залежи разрабатываемых месторождений</a:t>
            </a:r>
          </a:p>
          <a:p>
            <a:pPr algn="just" eaLnBrk="1" hangingPunct="1">
              <a:spcBef>
                <a:spcPts val="600"/>
              </a:spcBef>
              <a:spcAft>
                <a:spcPts val="300"/>
              </a:spcAft>
              <a:buClr>
                <a:schemeClr val="accent1">
                  <a:lumMod val="50000"/>
                </a:schemeClr>
              </a:buClr>
              <a:buFont typeface="Wingdings 3" panose="05040102010807070707" pitchFamily="18" charset="2"/>
              <a:buChar char="}"/>
            </a:pPr>
            <a:endParaRPr kumimoji="0" lang="ru-RU" altLang="ru-RU" sz="1600" dirty="0">
              <a:latin typeface="Arial" panose="020B0604020202020204" pitchFamily="34" charset="0"/>
            </a:endParaRPr>
          </a:p>
          <a:p>
            <a:pPr algn="just" eaLnBrk="1" hangingPunct="1">
              <a:spcBef>
                <a:spcPts val="600"/>
              </a:spcBef>
              <a:spcAft>
                <a:spcPts val="300"/>
              </a:spcAft>
              <a:buClr>
                <a:schemeClr val="accent1">
                  <a:lumMod val="50000"/>
                </a:schemeClr>
              </a:buClr>
              <a:buFont typeface="Wingdings 3" panose="05040102010807070707" pitchFamily="18" charset="2"/>
              <a:buChar char="}"/>
            </a:pPr>
            <a:r>
              <a:rPr kumimoji="0" lang="ru-RU" altLang="ru-RU" sz="1600" b="1" dirty="0">
                <a:latin typeface="Arial" panose="020B0604020202020204" pitchFamily="34" charset="0"/>
              </a:rPr>
              <a:t>Категория</a:t>
            </a:r>
            <a:r>
              <a:rPr kumimoji="0" lang="ru-RU" altLang="ru-RU" sz="1600" dirty="0">
                <a:latin typeface="Arial" panose="020B0604020202020204" pitchFamily="34" charset="0"/>
              </a:rPr>
              <a:t> </a:t>
            </a:r>
            <a:r>
              <a:rPr kumimoji="0" lang="ru-RU" altLang="ru-RU" sz="1600" b="1" dirty="0">
                <a:solidFill>
                  <a:srgbClr val="C00000"/>
                </a:solidFill>
                <a:latin typeface="Arial" panose="020B0604020202020204" pitchFamily="34" charset="0"/>
              </a:rPr>
              <a:t>С1</a:t>
            </a:r>
            <a:r>
              <a:rPr kumimoji="0" lang="ru-RU" altLang="ru-RU" sz="1600" dirty="0">
                <a:latin typeface="Arial" panose="020B0604020202020204" pitchFamily="34" charset="0"/>
              </a:rPr>
              <a:t> – Разведанные запасы залежей</a:t>
            </a:r>
          </a:p>
          <a:p>
            <a:pPr algn="just" eaLnBrk="1" hangingPunct="1">
              <a:spcBef>
                <a:spcPts val="600"/>
              </a:spcBef>
              <a:spcAft>
                <a:spcPts val="300"/>
              </a:spcAft>
              <a:buClr>
                <a:schemeClr val="accent1">
                  <a:lumMod val="50000"/>
                </a:schemeClr>
              </a:buClr>
              <a:buFont typeface="Wingdings 3" panose="05040102010807070707" pitchFamily="18" charset="2"/>
              <a:buChar char="}"/>
            </a:pPr>
            <a:r>
              <a:rPr kumimoji="0" lang="ru-RU" altLang="ru-RU" sz="1600" b="1" dirty="0">
                <a:latin typeface="Arial" panose="020B0604020202020204" pitchFamily="34" charset="0"/>
              </a:rPr>
              <a:t>Категория</a:t>
            </a:r>
            <a:r>
              <a:rPr kumimoji="0" lang="ru-RU" altLang="ru-RU" sz="1600" dirty="0">
                <a:latin typeface="Arial" panose="020B0604020202020204" pitchFamily="34" charset="0"/>
              </a:rPr>
              <a:t> </a:t>
            </a:r>
            <a:r>
              <a:rPr kumimoji="0" lang="ru-RU" altLang="ru-RU" sz="1600" b="1" dirty="0">
                <a:solidFill>
                  <a:srgbClr val="C00000"/>
                </a:solidFill>
                <a:latin typeface="Arial" panose="020B0604020202020204" pitchFamily="34" charset="0"/>
              </a:rPr>
              <a:t>С2</a:t>
            </a:r>
            <a:r>
              <a:rPr kumimoji="0" lang="ru-RU" altLang="ru-RU" sz="1600" dirty="0">
                <a:latin typeface="Arial" panose="020B0604020202020204" pitchFamily="34" charset="0"/>
              </a:rPr>
              <a:t> – Оцененные запасы залежей</a:t>
            </a:r>
          </a:p>
        </p:txBody>
      </p:sp>
      <p:cxnSp>
        <p:nvCxnSpPr>
          <p:cNvPr id="42" name="Прямая со стрелкой 41"/>
          <p:cNvCxnSpPr>
            <a:cxnSpLocks noChangeShapeType="1"/>
          </p:cNvCxnSpPr>
          <p:nvPr/>
        </p:nvCxnSpPr>
        <p:spPr bwMode="auto">
          <a:xfrm flipV="1">
            <a:off x="4833938" y="1359160"/>
            <a:ext cx="0" cy="4606925"/>
          </a:xfrm>
          <a:prstGeom prst="straightConnector1">
            <a:avLst/>
          </a:prstGeom>
          <a:noFill/>
          <a:ln w="19050">
            <a:solidFill>
              <a:schemeClr val="accent1"/>
            </a:solidFill>
            <a:round/>
            <a:headEnd/>
            <a:tailEnd type="arrow" w="med" len="med"/>
          </a:ln>
          <a:effectLst>
            <a:outerShdw blurRad="51500" dist="25400" dir="5400000" rotWithShape="0">
              <a:srgbClr val="808080">
                <a:alpha val="39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5" name="Прямая соединительная линия 44"/>
          <p:cNvCxnSpPr>
            <a:cxnSpLocks noChangeShapeType="1"/>
          </p:cNvCxnSpPr>
          <p:nvPr/>
        </p:nvCxnSpPr>
        <p:spPr bwMode="auto">
          <a:xfrm>
            <a:off x="4687887" y="4824673"/>
            <a:ext cx="42480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>
            <a:outerShdw blurRad="51500" dist="25400" dir="5400000" rotWithShape="0">
              <a:srgbClr val="808080">
                <a:alpha val="39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3814" name="TextBox 45"/>
          <p:cNvSpPr txBox="1">
            <a:spLocks noChangeArrowheads="1"/>
          </p:cNvSpPr>
          <p:nvPr/>
        </p:nvSpPr>
        <p:spPr bwMode="auto">
          <a:xfrm>
            <a:off x="4848225" y="4464310"/>
            <a:ext cx="28082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kumimoji="0" lang="ru-RU" altLang="ru-RU" sz="1800" i="1">
                <a:latin typeface="Arial" panose="020B0604020202020204" pitchFamily="34" charset="0"/>
                <a:ea typeface="ヒラギノ角ゴ Pro W3" charset="-128"/>
              </a:rPr>
              <a:t>Стадия разведки</a:t>
            </a:r>
          </a:p>
        </p:txBody>
      </p:sp>
      <p:cxnSp>
        <p:nvCxnSpPr>
          <p:cNvPr id="47" name="Прямая соединительная линия 46"/>
          <p:cNvCxnSpPr>
            <a:cxnSpLocks noChangeShapeType="1"/>
          </p:cNvCxnSpPr>
          <p:nvPr/>
        </p:nvCxnSpPr>
        <p:spPr bwMode="auto">
          <a:xfrm>
            <a:off x="4687887" y="1635385"/>
            <a:ext cx="42480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>
            <a:outerShdw blurRad="51500" dist="25400" dir="5400000" rotWithShape="0">
              <a:srgbClr val="808080">
                <a:alpha val="39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3816" name="TextBox 47"/>
          <p:cNvSpPr txBox="1">
            <a:spLocks noChangeArrowheads="1"/>
          </p:cNvSpPr>
          <p:nvPr/>
        </p:nvSpPr>
        <p:spPr bwMode="auto">
          <a:xfrm>
            <a:off x="4848225" y="1290898"/>
            <a:ext cx="435451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kumimoji="0" lang="ru-RU" altLang="ru-RU" sz="1800" i="1" dirty="0">
                <a:latin typeface="Arial" panose="020B0604020202020204" pitchFamily="34" charset="0"/>
                <a:ea typeface="ヒラギノ角ゴ Pro W3" charset="-128"/>
              </a:rPr>
              <a:t>Стадия промышленной разработки</a:t>
            </a:r>
          </a:p>
        </p:txBody>
      </p:sp>
      <p:sp>
        <p:nvSpPr>
          <p:cNvPr id="50" name="Прямоугольник 49"/>
          <p:cNvSpPr/>
          <p:nvPr/>
        </p:nvSpPr>
        <p:spPr>
          <a:xfrm>
            <a:off x="332528" y="2671619"/>
            <a:ext cx="4176464" cy="3234680"/>
          </a:xfrm>
          <a:prstGeom prst="rect">
            <a:avLst/>
          </a:prstGeom>
          <a:noFill/>
          <a:ln>
            <a:solidFill>
              <a:schemeClr val="accent1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Запасы</a:t>
            </a:r>
          </a:p>
        </p:txBody>
      </p:sp>
      <p:sp>
        <p:nvSpPr>
          <p:cNvPr id="49" name="Прямоугольник 48"/>
          <p:cNvSpPr/>
          <p:nvPr/>
        </p:nvSpPr>
        <p:spPr>
          <a:xfrm>
            <a:off x="1268413" y="3708660"/>
            <a:ext cx="1152525" cy="185738"/>
          </a:xfrm>
          <a:prstGeom prst="rect">
            <a:avLst/>
          </a:prstGeom>
          <a:pattFill prst="ltDnDiag">
            <a:fgClr>
              <a:schemeClr val="tx2">
                <a:lumMod val="60000"/>
                <a:lumOff val="40000"/>
              </a:schemeClr>
            </a:fgClr>
            <a:bgClr>
              <a:schemeClr val="bg1"/>
            </a:bgClr>
          </a:pattFill>
          <a:ln>
            <a:solidFill>
              <a:schemeClr val="bg1">
                <a:lumMod val="75000"/>
              </a:schemeClr>
            </a:solidFill>
            <a:prstDash val="dash"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Ins="0" anchor="ctr"/>
          <a:lstStyle/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ru-RU" sz="1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9500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BF6D9-1D1A-4AF0-A658-AB5D1F55F8DB}" type="slidenum">
              <a:rPr lang="ru-RU" altLang="ru-RU" smtClean="0"/>
              <a:pPr/>
              <a:t>6</a:t>
            </a:fld>
            <a:endParaRPr lang="ru-RU" alt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0934" y="346646"/>
            <a:ext cx="8435866" cy="490066"/>
          </a:xfrm>
        </p:spPr>
        <p:txBody>
          <a:bodyPr>
            <a:noAutofit/>
          </a:bodyPr>
          <a:lstStyle/>
          <a:p>
            <a:pPr algn="l"/>
            <a:r>
              <a:rPr lang="ru-RU" sz="3200" dirty="0"/>
              <a:t>Переоценка запасов по </a:t>
            </a:r>
            <a:r>
              <a:rPr lang="ru-RU" sz="3200" dirty="0" smtClean="0"/>
              <a:t>НКЗ</a:t>
            </a:r>
            <a:endParaRPr lang="ru-RU" sz="3200" dirty="0"/>
          </a:p>
        </p:txBody>
      </p:sp>
      <p:sp>
        <p:nvSpPr>
          <p:cNvPr id="62" name="Прямоугольник 61"/>
          <p:cNvSpPr/>
          <p:nvPr/>
        </p:nvSpPr>
        <p:spPr>
          <a:xfrm>
            <a:off x="250934" y="1680827"/>
            <a:ext cx="3075742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spcBef>
                <a:spcPts val="600"/>
              </a:spcBef>
              <a:spcAft>
                <a:spcPts val="600"/>
              </a:spcAft>
              <a:buClr>
                <a:schemeClr val="accent1">
                  <a:lumMod val="50000"/>
                </a:schemeClr>
              </a:buClr>
              <a:buFont typeface="Wingdings 3" pitchFamily="18" charset="2"/>
              <a:buChar char="}"/>
            </a:pP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Объект подсчета запасов нефти и газа – </a:t>
            </a:r>
            <a:r>
              <a:rPr lang="ru-RU" sz="1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залежь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ru-RU" sz="1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с делением на зоны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насыщения (ЧНЗ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, ВНЗ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, ГНЗ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) и категории запасов</a:t>
            </a: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Clr>
                <a:schemeClr val="accent1">
                  <a:lumMod val="50000"/>
                </a:schemeClr>
              </a:buClr>
              <a:buFont typeface="Wingdings 3" pitchFamily="18" charset="2"/>
              <a:buChar char="}"/>
            </a:pP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Запасы месторождения в целом определяются как сумма запасов всех залежей</a:t>
            </a: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Clr>
                <a:schemeClr val="accent1">
                  <a:lumMod val="50000"/>
                </a:schemeClr>
              </a:buClr>
              <a:buFont typeface="Wingdings 3" pitchFamily="18" charset="2"/>
              <a:buChar char="}"/>
            </a:pP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Введен термин </a:t>
            </a:r>
            <a:r>
              <a:rPr lang="ru-RU" sz="1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Рентабельно извлекаемые запасы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– накопленная добыча нефти и газа с начала разработки до конца рентабельного срока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4" name="Прямоугольник 63"/>
          <p:cNvSpPr/>
          <p:nvPr/>
        </p:nvSpPr>
        <p:spPr>
          <a:xfrm>
            <a:off x="4863632" y="2587738"/>
            <a:ext cx="792088" cy="328333"/>
          </a:xfrm>
          <a:prstGeom prst="rect">
            <a:avLst/>
          </a:prstGeom>
          <a:solidFill>
            <a:srgbClr val="C00000"/>
          </a:solidFill>
          <a:ln>
            <a:solidFill>
              <a:srgbClr val="FF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r>
              <a:rPr lang="ru-RU" sz="20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</a:p>
        </p:txBody>
      </p:sp>
      <p:sp>
        <p:nvSpPr>
          <p:cNvPr id="66" name="Прямоугольник 65"/>
          <p:cNvSpPr/>
          <p:nvPr/>
        </p:nvSpPr>
        <p:spPr>
          <a:xfrm>
            <a:off x="4863632" y="3204103"/>
            <a:ext cx="792088" cy="328333"/>
          </a:xfrm>
          <a:prstGeom prst="rect">
            <a:avLst/>
          </a:prstGeom>
          <a:solidFill>
            <a:srgbClr val="33CCFF"/>
          </a:solidFill>
          <a:ln>
            <a:solidFill>
              <a:srgbClr val="00B0F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</a:t>
            </a:r>
          </a:p>
        </p:txBody>
      </p:sp>
      <p:sp>
        <p:nvSpPr>
          <p:cNvPr id="68" name="Прямоугольник 67"/>
          <p:cNvSpPr/>
          <p:nvPr/>
        </p:nvSpPr>
        <p:spPr>
          <a:xfrm>
            <a:off x="4863632" y="3811874"/>
            <a:ext cx="792088" cy="328333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С1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0" name="Прямоугольник 69"/>
          <p:cNvSpPr/>
          <p:nvPr/>
        </p:nvSpPr>
        <p:spPr>
          <a:xfrm>
            <a:off x="4863632" y="4428239"/>
            <a:ext cx="792088" cy="328333"/>
          </a:xfrm>
          <a:prstGeom prst="rect">
            <a:avLst/>
          </a:prstGeom>
          <a:solidFill>
            <a:srgbClr val="FFFF99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eaLnBrk="1" hangingPunct="1"/>
            <a:r>
              <a:rPr lang="ru-RU" sz="20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С2</a:t>
            </a:r>
          </a:p>
        </p:txBody>
      </p:sp>
      <p:sp>
        <p:nvSpPr>
          <p:cNvPr id="72" name="Прямоугольник 71"/>
          <p:cNvSpPr/>
          <p:nvPr/>
        </p:nvSpPr>
        <p:spPr>
          <a:xfrm>
            <a:off x="6687152" y="2218618"/>
            <a:ext cx="792088" cy="328333"/>
          </a:xfrm>
          <a:prstGeom prst="rect">
            <a:avLst/>
          </a:prstGeom>
          <a:solidFill>
            <a:srgbClr val="C00000"/>
          </a:solidFill>
          <a:ln>
            <a:solidFill>
              <a:srgbClr val="FF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r>
              <a:rPr lang="ru-RU" sz="20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</a:p>
        </p:txBody>
      </p:sp>
      <p:sp>
        <p:nvSpPr>
          <p:cNvPr id="74" name="Прямоугольник 73"/>
          <p:cNvSpPr/>
          <p:nvPr/>
        </p:nvSpPr>
        <p:spPr>
          <a:xfrm>
            <a:off x="6708615" y="2844063"/>
            <a:ext cx="792088" cy="328333"/>
          </a:xfrm>
          <a:prstGeom prst="rect">
            <a:avLst/>
          </a:prstGeom>
          <a:solidFill>
            <a:srgbClr val="33CCFF"/>
          </a:solidFill>
          <a:ln>
            <a:solidFill>
              <a:srgbClr val="00B0F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</a:t>
            </a:r>
            <a:r>
              <a:rPr lang="en-US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ru-RU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6" name="Прямоугольник 75"/>
          <p:cNvSpPr/>
          <p:nvPr/>
        </p:nvSpPr>
        <p:spPr>
          <a:xfrm>
            <a:off x="6687152" y="4099906"/>
            <a:ext cx="792088" cy="328333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С1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8" name="Прямоугольник 77"/>
          <p:cNvSpPr/>
          <p:nvPr/>
        </p:nvSpPr>
        <p:spPr>
          <a:xfrm>
            <a:off x="6687152" y="4716271"/>
            <a:ext cx="792088" cy="328333"/>
          </a:xfrm>
          <a:prstGeom prst="rect">
            <a:avLst/>
          </a:prstGeom>
          <a:solidFill>
            <a:srgbClr val="FFFF99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eaLnBrk="1" hangingPunct="1"/>
            <a:r>
              <a:rPr lang="ru-RU" sz="20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С2</a:t>
            </a:r>
          </a:p>
        </p:txBody>
      </p:sp>
      <p:sp>
        <p:nvSpPr>
          <p:cNvPr id="80" name="Прямоугольник 79"/>
          <p:cNvSpPr/>
          <p:nvPr/>
        </p:nvSpPr>
        <p:spPr>
          <a:xfrm>
            <a:off x="6687152" y="3451834"/>
            <a:ext cx="792088" cy="328333"/>
          </a:xfrm>
          <a:prstGeom prst="rect">
            <a:avLst/>
          </a:prstGeom>
          <a:solidFill>
            <a:srgbClr val="D4E9F5"/>
          </a:solidFill>
          <a:ln>
            <a:solidFill>
              <a:srgbClr val="00B0F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</a:t>
            </a:r>
            <a:r>
              <a:rPr lang="en-US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ru-RU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2" name="Пятиугольник 81"/>
          <p:cNvSpPr/>
          <p:nvPr/>
        </p:nvSpPr>
        <p:spPr>
          <a:xfrm>
            <a:off x="4737817" y="1705844"/>
            <a:ext cx="1058320" cy="360040"/>
          </a:xfrm>
          <a:prstGeom prst="homePlate">
            <a:avLst/>
          </a:prstGeom>
          <a:solidFill>
            <a:schemeClr val="accent1">
              <a:lumMod val="20000"/>
              <a:lumOff val="80000"/>
            </a:schemeClr>
          </a:solidFill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2014</a:t>
            </a:r>
            <a:endParaRPr lang="ru-RU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4" name="Нашивка 83"/>
          <p:cNvSpPr/>
          <p:nvPr/>
        </p:nvSpPr>
        <p:spPr>
          <a:xfrm>
            <a:off x="5673921" y="1705844"/>
            <a:ext cx="1058320" cy="360040"/>
          </a:xfrm>
          <a:prstGeom prst="chevron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2015</a:t>
            </a:r>
            <a:endParaRPr lang="ru-RU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6" name="Нашивка 85"/>
          <p:cNvSpPr/>
          <p:nvPr/>
        </p:nvSpPr>
        <p:spPr>
          <a:xfrm>
            <a:off x="6610025" y="1705844"/>
            <a:ext cx="1058320" cy="360040"/>
          </a:xfrm>
          <a:prstGeom prst="chevron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2016</a:t>
            </a:r>
            <a:endParaRPr lang="ru-RU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90" name="Прямая со стрелкой 89"/>
          <p:cNvCxnSpPr>
            <a:stCxn id="64" idx="3"/>
            <a:endCxn id="72" idx="1"/>
          </p:cNvCxnSpPr>
          <p:nvPr/>
        </p:nvCxnSpPr>
        <p:spPr>
          <a:xfrm flipV="1">
            <a:off x="5655720" y="2382785"/>
            <a:ext cx="1031432" cy="369120"/>
          </a:xfrm>
          <a:prstGeom prst="straightConnector1">
            <a:avLst/>
          </a:prstGeom>
          <a:ln>
            <a:solidFill>
              <a:schemeClr val="accent1"/>
            </a:solidFill>
            <a:tailEnd type="arrow"/>
          </a:ln>
          <a:effectLst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94" name="Прямая со стрелкой 93"/>
          <p:cNvCxnSpPr>
            <a:stCxn id="66" idx="3"/>
            <a:endCxn id="72" idx="1"/>
          </p:cNvCxnSpPr>
          <p:nvPr/>
        </p:nvCxnSpPr>
        <p:spPr>
          <a:xfrm flipV="1">
            <a:off x="5655720" y="2382785"/>
            <a:ext cx="1031432" cy="985485"/>
          </a:xfrm>
          <a:prstGeom prst="straightConnector1">
            <a:avLst/>
          </a:prstGeom>
          <a:ln>
            <a:solidFill>
              <a:schemeClr val="accent1"/>
            </a:solidFill>
            <a:tailEnd type="arrow"/>
          </a:ln>
          <a:effectLst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97" name="Прямая со стрелкой 96"/>
          <p:cNvCxnSpPr>
            <a:stCxn id="68" idx="3"/>
            <a:endCxn id="74" idx="1"/>
          </p:cNvCxnSpPr>
          <p:nvPr/>
        </p:nvCxnSpPr>
        <p:spPr>
          <a:xfrm flipV="1">
            <a:off x="5655720" y="3008230"/>
            <a:ext cx="1052895" cy="967811"/>
          </a:xfrm>
          <a:prstGeom prst="straightConnector1">
            <a:avLst/>
          </a:prstGeom>
          <a:ln>
            <a:solidFill>
              <a:schemeClr val="accent1"/>
            </a:solidFill>
            <a:tailEnd type="arrow"/>
          </a:ln>
          <a:effectLst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99" name="Прямая со стрелкой 98"/>
          <p:cNvCxnSpPr>
            <a:stCxn id="70" idx="3"/>
            <a:endCxn id="80" idx="1"/>
          </p:cNvCxnSpPr>
          <p:nvPr/>
        </p:nvCxnSpPr>
        <p:spPr>
          <a:xfrm flipV="1">
            <a:off x="5655720" y="3616001"/>
            <a:ext cx="1031432" cy="976405"/>
          </a:xfrm>
          <a:prstGeom prst="straightConnector1">
            <a:avLst/>
          </a:prstGeom>
          <a:ln>
            <a:solidFill>
              <a:schemeClr val="accent1"/>
            </a:solidFill>
            <a:tailEnd type="arrow"/>
          </a:ln>
          <a:effectLst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00" name="Прямая со стрелкой 99"/>
          <p:cNvCxnSpPr/>
          <p:nvPr/>
        </p:nvCxnSpPr>
        <p:spPr>
          <a:xfrm>
            <a:off x="3599993" y="5857996"/>
            <a:ext cx="900000" cy="0"/>
          </a:xfrm>
          <a:prstGeom prst="straightConnector1">
            <a:avLst/>
          </a:prstGeom>
          <a:ln>
            <a:solidFill>
              <a:schemeClr val="accent1"/>
            </a:solidFill>
            <a:tailEnd type="arrow"/>
          </a:ln>
          <a:effectLst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02" name="Прямая со стрелкой 101"/>
          <p:cNvCxnSpPr>
            <a:stCxn id="68" idx="3"/>
            <a:endCxn id="76" idx="1"/>
          </p:cNvCxnSpPr>
          <p:nvPr/>
        </p:nvCxnSpPr>
        <p:spPr>
          <a:xfrm>
            <a:off x="5655720" y="3976041"/>
            <a:ext cx="1031432" cy="288032"/>
          </a:xfrm>
          <a:prstGeom prst="straightConnector1">
            <a:avLst/>
          </a:prstGeom>
          <a:ln>
            <a:prstDash val="solid"/>
            <a:tailEnd type="arrow"/>
          </a:ln>
          <a:effectLst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04" name="Прямая со стрелкой 103"/>
          <p:cNvCxnSpPr>
            <a:stCxn id="70" idx="3"/>
            <a:endCxn id="78" idx="1"/>
          </p:cNvCxnSpPr>
          <p:nvPr/>
        </p:nvCxnSpPr>
        <p:spPr>
          <a:xfrm>
            <a:off x="5655720" y="4592406"/>
            <a:ext cx="1031432" cy="288032"/>
          </a:xfrm>
          <a:prstGeom prst="straightConnector1">
            <a:avLst/>
          </a:prstGeom>
          <a:ln>
            <a:prstDash val="solid"/>
            <a:tailEnd type="arrow"/>
          </a:ln>
          <a:effectLst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05" name="Прямая со стрелкой 104"/>
          <p:cNvCxnSpPr/>
          <p:nvPr/>
        </p:nvCxnSpPr>
        <p:spPr>
          <a:xfrm>
            <a:off x="3595005" y="5537281"/>
            <a:ext cx="900000" cy="0"/>
          </a:xfrm>
          <a:prstGeom prst="straightConnector1">
            <a:avLst/>
          </a:prstGeom>
          <a:ln>
            <a:prstDash val="solid"/>
            <a:tailEnd type="arrow"/>
          </a:ln>
          <a:effectLst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06" name="TextBox 105"/>
          <p:cNvSpPr txBox="1"/>
          <p:nvPr/>
        </p:nvSpPr>
        <p:spPr>
          <a:xfrm>
            <a:off x="3595005" y="1164660"/>
            <a:ext cx="54097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Процесс перехода на новую классификацию</a:t>
            </a:r>
            <a:endParaRPr lang="ru-RU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7" name="TextBox 106"/>
          <p:cNvSpPr txBox="1"/>
          <p:nvPr/>
        </p:nvSpPr>
        <p:spPr>
          <a:xfrm>
            <a:off x="7461822" y="2218618"/>
            <a:ext cx="16561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Разбуренные</a:t>
            </a:r>
            <a:endParaRPr lang="ru-RU" sz="12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8" name="TextBox 107"/>
          <p:cNvSpPr txBox="1"/>
          <p:nvPr/>
        </p:nvSpPr>
        <p:spPr>
          <a:xfrm>
            <a:off x="7493530" y="2854341"/>
            <a:ext cx="16561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Подготовленные</a:t>
            </a:r>
            <a:endParaRPr lang="ru-RU" sz="12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9" name="TextBox 108"/>
          <p:cNvSpPr txBox="1"/>
          <p:nvPr/>
        </p:nvSpPr>
        <p:spPr>
          <a:xfrm>
            <a:off x="7461822" y="3462111"/>
            <a:ext cx="16561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Неразбуренные</a:t>
            </a:r>
            <a:endParaRPr lang="ru-RU" sz="12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0" name="TextBox 109"/>
          <p:cNvSpPr txBox="1"/>
          <p:nvPr/>
        </p:nvSpPr>
        <p:spPr>
          <a:xfrm>
            <a:off x="7461822" y="4110185"/>
            <a:ext cx="16561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Разведанные</a:t>
            </a:r>
            <a:endParaRPr lang="ru-RU" sz="12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1" name="TextBox 110"/>
          <p:cNvSpPr txBox="1"/>
          <p:nvPr/>
        </p:nvSpPr>
        <p:spPr>
          <a:xfrm>
            <a:off x="7461822" y="4726549"/>
            <a:ext cx="16561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Оцененные</a:t>
            </a:r>
            <a:endParaRPr lang="ru-RU" sz="12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2" name="TextBox 111"/>
          <p:cNvSpPr txBox="1"/>
          <p:nvPr/>
        </p:nvSpPr>
        <p:spPr>
          <a:xfrm>
            <a:off x="3216157" y="2598015"/>
            <a:ext cx="16561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Достоверные</a:t>
            </a:r>
            <a:endParaRPr lang="ru-RU" sz="12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3" name="TextBox 122"/>
          <p:cNvSpPr txBox="1"/>
          <p:nvPr/>
        </p:nvSpPr>
        <p:spPr>
          <a:xfrm>
            <a:off x="3216157" y="3214381"/>
            <a:ext cx="16561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Установленные</a:t>
            </a:r>
            <a:endParaRPr lang="ru-RU" sz="12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4" name="TextBox 123"/>
          <p:cNvSpPr txBox="1"/>
          <p:nvPr/>
        </p:nvSpPr>
        <p:spPr>
          <a:xfrm>
            <a:off x="3214894" y="3822151"/>
            <a:ext cx="16561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Оцененные</a:t>
            </a:r>
            <a:endParaRPr lang="ru-RU" sz="12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5" name="TextBox 124"/>
          <p:cNvSpPr txBox="1"/>
          <p:nvPr/>
        </p:nvSpPr>
        <p:spPr>
          <a:xfrm>
            <a:off x="3216157" y="4438516"/>
            <a:ext cx="16561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Предполагаемые</a:t>
            </a:r>
            <a:endParaRPr lang="ru-RU" sz="12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6" name="TextBox 125"/>
          <p:cNvSpPr txBox="1"/>
          <p:nvPr/>
        </p:nvSpPr>
        <p:spPr>
          <a:xfrm>
            <a:off x="4499993" y="5694235"/>
            <a:ext cx="40324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По состоянию на 2014г. составлены ТСР / ТПР</a:t>
            </a:r>
            <a:endParaRPr lang="ru-RU" sz="12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7" name="TextBox 126"/>
          <p:cNvSpPr txBox="1"/>
          <p:nvPr/>
        </p:nvSpPr>
        <p:spPr>
          <a:xfrm>
            <a:off x="4495004" y="5406203"/>
            <a:ext cx="432546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По состоянию на 2014г. составлены ППЭ / ТС ОПР</a:t>
            </a:r>
            <a:endParaRPr lang="ru-RU" sz="12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3595005" y="5342884"/>
            <a:ext cx="5225468" cy="0"/>
          </a:xfrm>
          <a:prstGeom prst="line">
            <a:avLst/>
          </a:prstGeom>
          <a:ln w="190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3595005" y="4958293"/>
            <a:ext cx="16561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Легенда:</a:t>
            </a:r>
            <a:endParaRPr lang="ru-RU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1" name="Прямая соединительная линия 40"/>
          <p:cNvCxnSpPr/>
          <p:nvPr/>
        </p:nvCxnSpPr>
        <p:spPr>
          <a:xfrm>
            <a:off x="250933" y="1569138"/>
            <a:ext cx="3075742" cy="0"/>
          </a:xfrm>
          <a:prstGeom prst="line">
            <a:avLst/>
          </a:prstGeom>
          <a:ln w="190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250933" y="1168161"/>
            <a:ext cx="32765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Основные положения:</a:t>
            </a:r>
            <a:endParaRPr lang="ru-RU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1933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BF6D9-1D1A-4AF0-A658-AB5D1F55F8DB}" type="slidenum">
              <a:rPr lang="ru-RU" altLang="ru-RU" smtClean="0"/>
              <a:pPr/>
              <a:t>7</a:t>
            </a:fld>
            <a:endParaRPr lang="ru-RU" altLang="ru-RU"/>
          </a:p>
        </p:txBody>
      </p:sp>
      <p:sp>
        <p:nvSpPr>
          <p:cNvPr id="34817" name="Заголовок 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Autofit/>
          </a:bodyPr>
          <a:lstStyle/>
          <a:p>
            <a:pPr algn="l"/>
            <a:r>
              <a:rPr lang="ru-RU" altLang="ru-RU" sz="3200" dirty="0"/>
              <a:t>Ранжирование месторождений </a:t>
            </a:r>
            <a:br>
              <a:rPr lang="ru-RU" altLang="ru-RU" sz="3200" dirty="0"/>
            </a:br>
            <a:r>
              <a:rPr lang="ru-RU" altLang="ru-RU" sz="3200" dirty="0"/>
              <a:t>по величине извлекаемых запасов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4183666"/>
              </p:ext>
            </p:extLst>
          </p:nvPr>
        </p:nvGraphicFramePr>
        <p:xfrm>
          <a:off x="373063" y="2177407"/>
          <a:ext cx="4008437" cy="2065338"/>
        </p:xfrm>
        <a:graphic>
          <a:graphicData uri="http://schemas.openxmlformats.org/drawingml/2006/table">
            <a:tbl>
              <a:tblPr/>
              <a:tblGrid>
                <a:gridCol w="1633537"/>
                <a:gridCol w="1187450"/>
                <a:gridCol w="1187450"/>
              </a:tblGrid>
              <a:tr h="579438">
                <a:tc>
                  <a:txBody>
                    <a:bodyPr/>
                    <a:lstStyle>
                      <a:lvl1pPr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 sz="2400">
                          <a:solidFill>
                            <a:schemeClr val="tx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anose="02040502050405020303" pitchFamily="18" charset="0"/>
                        <a:defRPr kumimoji="1" sz="2200">
                          <a:solidFill>
                            <a:schemeClr val="accent2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Категория</a:t>
                      </a:r>
                    </a:p>
                  </a:txBody>
                  <a:tcPr marL="91414" marR="91414" marT="45711" marB="4571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 sz="2400">
                          <a:solidFill>
                            <a:schemeClr val="tx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anose="02040502050405020303" pitchFamily="18" charset="0"/>
                        <a:defRPr kumimoji="1" sz="2200">
                          <a:solidFill>
                            <a:schemeClr val="accent2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Нефть, млн. т</a:t>
                      </a:r>
                    </a:p>
                  </a:txBody>
                  <a:tcPr marL="91414" marR="91414" marT="45711" marB="4571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 sz="2400">
                          <a:solidFill>
                            <a:schemeClr val="tx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anose="02040502050405020303" pitchFamily="18" charset="0"/>
                        <a:defRPr kumimoji="1" sz="2200">
                          <a:solidFill>
                            <a:schemeClr val="accent2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Газ,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млрд. м</a:t>
                      </a:r>
                      <a:r>
                        <a:rPr kumimoji="0" lang="ru-RU" altLang="ru-RU" sz="1600" b="1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91414" marR="91414" marT="45711" marB="4571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71475">
                <a:tc>
                  <a:txBody>
                    <a:bodyPr/>
                    <a:lstStyle>
                      <a:lvl1pPr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 sz="2400">
                          <a:solidFill>
                            <a:schemeClr val="tx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anose="02040502050405020303" pitchFamily="18" charset="0"/>
                        <a:defRPr kumimoji="1" sz="2200">
                          <a:solidFill>
                            <a:schemeClr val="accent2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Уникальные</a:t>
                      </a:r>
                    </a:p>
                  </a:txBody>
                  <a:tcPr marL="91414" marR="91414"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CE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 sz="2400">
                          <a:solidFill>
                            <a:schemeClr val="tx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anose="02040502050405020303" pitchFamily="18" charset="0"/>
                        <a:defRPr kumimoji="1" sz="2200">
                          <a:solidFill>
                            <a:schemeClr val="accent2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&gt; 300</a:t>
                      </a:r>
                      <a:endParaRPr kumimoji="0" lang="ru-RU" alt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4" marR="91414"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CE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 sz="2400">
                          <a:solidFill>
                            <a:schemeClr val="tx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anose="02040502050405020303" pitchFamily="18" charset="0"/>
                        <a:defRPr kumimoji="1" sz="2200">
                          <a:solidFill>
                            <a:schemeClr val="accent2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&gt; 500</a:t>
                      </a:r>
                      <a:endParaRPr kumimoji="0" lang="ru-RU" alt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4" marR="91414"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CE5"/>
                    </a:solidFill>
                  </a:tcPr>
                </a:tc>
              </a:tr>
              <a:tr h="371475">
                <a:tc>
                  <a:txBody>
                    <a:bodyPr/>
                    <a:lstStyle>
                      <a:lvl1pPr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 sz="2400">
                          <a:solidFill>
                            <a:schemeClr val="tx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anose="02040502050405020303" pitchFamily="18" charset="0"/>
                        <a:defRPr kumimoji="1" sz="2200">
                          <a:solidFill>
                            <a:schemeClr val="accent2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Крупные</a:t>
                      </a:r>
                    </a:p>
                  </a:txBody>
                  <a:tcPr marL="91414" marR="91414"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 sz="2400">
                          <a:solidFill>
                            <a:schemeClr val="tx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anose="02040502050405020303" pitchFamily="18" charset="0"/>
                        <a:defRPr kumimoji="1" sz="2200">
                          <a:solidFill>
                            <a:schemeClr val="accent2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 – </a:t>
                      </a: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r>
                        <a:rPr kumimoji="0" lang="en-US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00 </a:t>
                      </a:r>
                      <a:endParaRPr kumimoji="0" lang="ru-RU" alt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4" marR="91414"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 sz="2400">
                          <a:solidFill>
                            <a:schemeClr val="tx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anose="02040502050405020303" pitchFamily="18" charset="0"/>
                        <a:defRPr kumimoji="1" sz="2200">
                          <a:solidFill>
                            <a:schemeClr val="accent2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 – </a:t>
                      </a: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r>
                        <a:rPr kumimoji="0" lang="en-US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00 </a:t>
                      </a:r>
                      <a:endParaRPr kumimoji="0" lang="ru-RU" alt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4" marR="91414"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EF3"/>
                    </a:solidFill>
                  </a:tcPr>
                </a:tc>
              </a:tr>
              <a:tr h="371475">
                <a:tc>
                  <a:txBody>
                    <a:bodyPr/>
                    <a:lstStyle>
                      <a:lvl1pPr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 sz="2400">
                          <a:solidFill>
                            <a:schemeClr val="tx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anose="02040502050405020303" pitchFamily="18" charset="0"/>
                        <a:defRPr kumimoji="1" sz="2200">
                          <a:solidFill>
                            <a:schemeClr val="accent2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Средние</a:t>
                      </a:r>
                    </a:p>
                  </a:txBody>
                  <a:tcPr marL="91414" marR="91414"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CE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 sz="2400">
                          <a:solidFill>
                            <a:schemeClr val="tx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anose="02040502050405020303" pitchFamily="18" charset="0"/>
                        <a:defRPr kumimoji="1" sz="2200">
                          <a:solidFill>
                            <a:schemeClr val="accent2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– 30 </a:t>
                      </a:r>
                      <a:endParaRPr kumimoji="0" lang="ru-RU" alt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4" marR="91414"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CE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 sz="2400">
                          <a:solidFill>
                            <a:schemeClr val="tx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anose="02040502050405020303" pitchFamily="18" charset="0"/>
                        <a:defRPr kumimoji="1" sz="2200">
                          <a:solidFill>
                            <a:schemeClr val="accent2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– 30</a:t>
                      </a:r>
                      <a:endParaRPr kumimoji="0" lang="ru-RU" alt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4" marR="91414"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CE5"/>
                    </a:solidFill>
                  </a:tcPr>
                </a:tc>
              </a:tr>
              <a:tr h="371475">
                <a:tc>
                  <a:txBody>
                    <a:bodyPr/>
                    <a:lstStyle>
                      <a:lvl1pPr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 sz="2400">
                          <a:solidFill>
                            <a:schemeClr val="tx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anose="02040502050405020303" pitchFamily="18" charset="0"/>
                        <a:defRPr kumimoji="1" sz="2200">
                          <a:solidFill>
                            <a:schemeClr val="accent2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Мелкие</a:t>
                      </a:r>
                    </a:p>
                  </a:txBody>
                  <a:tcPr marL="91414" marR="91414"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 sz="2400">
                          <a:solidFill>
                            <a:schemeClr val="tx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anose="02040502050405020303" pitchFamily="18" charset="0"/>
                        <a:defRPr kumimoji="1" sz="2200">
                          <a:solidFill>
                            <a:schemeClr val="accent2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– 10 </a:t>
                      </a:r>
                      <a:endParaRPr kumimoji="0" lang="ru-RU" alt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4" marR="91414"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 sz="2400">
                          <a:solidFill>
                            <a:schemeClr val="tx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anose="02040502050405020303" pitchFamily="18" charset="0"/>
                        <a:defRPr kumimoji="1" sz="2200">
                          <a:solidFill>
                            <a:schemeClr val="accent2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– 10</a:t>
                      </a:r>
                      <a:endParaRPr kumimoji="0" lang="ru-RU" alt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4" marR="91414"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EF3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1816213"/>
              </p:ext>
            </p:extLst>
          </p:nvPr>
        </p:nvGraphicFramePr>
        <p:xfrm>
          <a:off x="4564063" y="2177407"/>
          <a:ext cx="4217987" cy="2436813"/>
        </p:xfrm>
        <a:graphic>
          <a:graphicData uri="http://schemas.openxmlformats.org/drawingml/2006/table">
            <a:tbl>
              <a:tblPr/>
              <a:tblGrid>
                <a:gridCol w="1239837"/>
                <a:gridCol w="1323975"/>
                <a:gridCol w="1654175"/>
              </a:tblGrid>
              <a:tr h="579438">
                <a:tc>
                  <a:txBody>
                    <a:bodyPr/>
                    <a:lstStyle>
                      <a:lvl1pPr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 sz="2400">
                          <a:solidFill>
                            <a:schemeClr val="tx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anose="02040502050405020303" pitchFamily="18" charset="0"/>
                        <a:defRPr kumimoji="1" sz="2200">
                          <a:solidFill>
                            <a:schemeClr val="accent2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Нефть, млн. т</a:t>
                      </a:r>
                    </a:p>
                  </a:txBody>
                  <a:tcPr marL="91433" marR="91433" marT="45726" marB="4572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 sz="2400">
                          <a:solidFill>
                            <a:schemeClr val="tx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anose="02040502050405020303" pitchFamily="18" charset="0"/>
                        <a:defRPr kumimoji="1" sz="2200">
                          <a:solidFill>
                            <a:schemeClr val="accent2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Газ,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млрд. м</a:t>
                      </a:r>
                      <a:r>
                        <a:rPr kumimoji="0" lang="ru-RU" altLang="ru-RU" sz="16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91433" marR="91433" marT="45726" marB="4572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 sz="2400">
                          <a:solidFill>
                            <a:schemeClr val="tx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anose="02040502050405020303" pitchFamily="18" charset="0"/>
                        <a:defRPr kumimoji="1" sz="2200">
                          <a:solidFill>
                            <a:schemeClr val="accent2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Категория</a:t>
                      </a:r>
                    </a:p>
                  </a:txBody>
                  <a:tcPr marL="91433" marR="91433" marT="45726" marB="4572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371475">
                <a:tc>
                  <a:txBody>
                    <a:bodyPr/>
                    <a:lstStyle>
                      <a:lvl1pPr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 sz="2400">
                          <a:solidFill>
                            <a:schemeClr val="tx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anose="02040502050405020303" pitchFamily="18" charset="0"/>
                        <a:defRPr kumimoji="1" sz="2200">
                          <a:solidFill>
                            <a:schemeClr val="accent2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&gt; 300</a:t>
                      </a:r>
                      <a:endParaRPr kumimoji="0" lang="ru-RU" alt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3" marR="91433" marT="45726" marB="4572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 sz="2400">
                          <a:solidFill>
                            <a:schemeClr val="tx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anose="02040502050405020303" pitchFamily="18" charset="0"/>
                        <a:defRPr kumimoji="1" sz="2200">
                          <a:solidFill>
                            <a:schemeClr val="accent2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&gt; 300</a:t>
                      </a:r>
                      <a:endParaRPr kumimoji="0" lang="ru-RU" alt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3" marR="91433" marT="45726" marB="4572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 sz="2400">
                          <a:solidFill>
                            <a:schemeClr val="tx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anose="02040502050405020303" pitchFamily="18" charset="0"/>
                        <a:defRPr kumimoji="1" sz="2200">
                          <a:solidFill>
                            <a:schemeClr val="accent2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Уникальные</a:t>
                      </a:r>
                    </a:p>
                  </a:txBody>
                  <a:tcPr marL="91433" marR="91433" marT="45726" marB="4572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71475">
                <a:tc>
                  <a:txBody>
                    <a:bodyPr/>
                    <a:lstStyle>
                      <a:lvl1pPr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 sz="2400">
                          <a:solidFill>
                            <a:schemeClr val="tx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anose="02040502050405020303" pitchFamily="18" charset="0"/>
                        <a:defRPr kumimoji="1" sz="2200">
                          <a:solidFill>
                            <a:schemeClr val="accent2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 – </a:t>
                      </a: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r>
                        <a:rPr kumimoji="0" lang="en-US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00 </a:t>
                      </a:r>
                      <a:endParaRPr kumimoji="0" lang="ru-RU" alt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3" marR="91433" marT="45726" marB="4572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 sz="2400">
                          <a:solidFill>
                            <a:schemeClr val="tx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anose="02040502050405020303" pitchFamily="18" charset="0"/>
                        <a:defRPr kumimoji="1" sz="2200">
                          <a:solidFill>
                            <a:schemeClr val="accent2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 – </a:t>
                      </a: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r>
                        <a:rPr kumimoji="0" lang="en-US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00 </a:t>
                      </a:r>
                      <a:endParaRPr kumimoji="0" lang="ru-RU" alt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3" marR="91433" marT="45726" marB="4572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 sz="2400">
                          <a:solidFill>
                            <a:schemeClr val="tx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anose="02040502050405020303" pitchFamily="18" charset="0"/>
                        <a:defRPr kumimoji="1" sz="2200">
                          <a:solidFill>
                            <a:schemeClr val="accent2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Крупные</a:t>
                      </a:r>
                    </a:p>
                  </a:txBody>
                  <a:tcPr marL="91433" marR="91433" marT="45726" marB="4572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71475">
                <a:tc>
                  <a:txBody>
                    <a:bodyPr/>
                    <a:lstStyle>
                      <a:lvl1pPr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 sz="2400">
                          <a:solidFill>
                            <a:schemeClr val="tx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anose="02040502050405020303" pitchFamily="18" charset="0"/>
                        <a:defRPr kumimoji="1" sz="2200">
                          <a:solidFill>
                            <a:schemeClr val="accent2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– 30 </a:t>
                      </a:r>
                      <a:endParaRPr kumimoji="0" lang="ru-RU" alt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3" marR="91433" marT="45726" marB="4572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 sz="2400">
                          <a:solidFill>
                            <a:schemeClr val="tx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anose="02040502050405020303" pitchFamily="18" charset="0"/>
                        <a:defRPr kumimoji="1" sz="2200">
                          <a:solidFill>
                            <a:schemeClr val="accent2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– 30 </a:t>
                      </a:r>
                      <a:endParaRPr kumimoji="0" lang="ru-RU" alt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3" marR="91433" marT="45726" marB="4572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 sz="2400">
                          <a:solidFill>
                            <a:schemeClr val="tx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anose="02040502050405020303" pitchFamily="18" charset="0"/>
                        <a:defRPr kumimoji="1" sz="2200">
                          <a:solidFill>
                            <a:schemeClr val="accent2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Средние</a:t>
                      </a:r>
                    </a:p>
                  </a:txBody>
                  <a:tcPr marL="91433" marR="91433" marT="45726" marB="4572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71475">
                <a:tc>
                  <a:txBody>
                    <a:bodyPr/>
                    <a:lstStyle>
                      <a:lvl1pPr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 sz="2400">
                          <a:solidFill>
                            <a:schemeClr val="tx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anose="02040502050405020303" pitchFamily="18" charset="0"/>
                        <a:defRPr kumimoji="1" sz="2200">
                          <a:solidFill>
                            <a:schemeClr val="accent2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– 5 </a:t>
                      </a:r>
                      <a:endParaRPr kumimoji="0" lang="ru-RU" alt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3" marR="91433" marT="45726" marB="4572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 sz="2400">
                          <a:solidFill>
                            <a:schemeClr val="tx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anose="02040502050405020303" pitchFamily="18" charset="0"/>
                        <a:defRPr kumimoji="1" sz="2200">
                          <a:solidFill>
                            <a:schemeClr val="accent2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– 5 </a:t>
                      </a:r>
                      <a:endParaRPr kumimoji="0" lang="ru-RU" alt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3" marR="91433" marT="45726" marB="4572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 sz="2400">
                          <a:solidFill>
                            <a:schemeClr val="tx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anose="02040502050405020303" pitchFamily="18" charset="0"/>
                        <a:defRPr kumimoji="1" sz="2200">
                          <a:solidFill>
                            <a:schemeClr val="accent2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Мелкие</a:t>
                      </a:r>
                    </a:p>
                  </a:txBody>
                  <a:tcPr marL="91433" marR="91433" marT="45726" marB="4572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71475">
                <a:tc>
                  <a:txBody>
                    <a:bodyPr/>
                    <a:lstStyle>
                      <a:lvl1pPr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 sz="2400">
                          <a:solidFill>
                            <a:schemeClr val="tx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anose="02040502050405020303" pitchFamily="18" charset="0"/>
                        <a:defRPr kumimoji="1" sz="2200">
                          <a:solidFill>
                            <a:schemeClr val="accent2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&lt; 1</a:t>
                      </a:r>
                      <a:endParaRPr kumimoji="0" lang="ru-RU" alt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3" marR="91433" marT="45726" marB="4572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 sz="2400">
                          <a:solidFill>
                            <a:schemeClr val="tx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anose="02040502050405020303" pitchFamily="18" charset="0"/>
                        <a:defRPr kumimoji="1" sz="2200">
                          <a:solidFill>
                            <a:schemeClr val="accent2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&lt; 1</a:t>
                      </a:r>
                      <a:endParaRPr kumimoji="0" lang="ru-RU" alt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3" marR="91433" marT="45726" marB="4572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 sz="2400">
                          <a:solidFill>
                            <a:schemeClr val="tx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anose="02040502050405020303" pitchFamily="18" charset="0"/>
                        <a:defRPr kumimoji="1" sz="2200">
                          <a:solidFill>
                            <a:schemeClr val="accent2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Очень мелкие</a:t>
                      </a:r>
                    </a:p>
                  </a:txBody>
                  <a:tcPr marL="91433" marR="91433" marT="45726" marB="4572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373063" y="1720207"/>
            <a:ext cx="4008437" cy="3603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kumimoji="0" lang="ru-RU" altLang="ru-RU" sz="1800" b="1" dirty="0">
                <a:solidFill>
                  <a:srgbClr val="FFFFFF"/>
                </a:solidFill>
                <a:latin typeface="Arial" panose="020B0604020202020204" pitchFamily="34" charset="0"/>
              </a:rPr>
              <a:t>Действующая классификация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4564063" y="1720207"/>
            <a:ext cx="4217987" cy="36036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kumimoji="0" lang="ru-RU" altLang="ru-RU" sz="1800" b="1">
                <a:solidFill>
                  <a:schemeClr val="bg1"/>
                </a:solidFill>
                <a:latin typeface="Arial" panose="020B0604020202020204" pitchFamily="34" charset="0"/>
              </a:rPr>
              <a:t>Новая классификация</a:t>
            </a:r>
          </a:p>
        </p:txBody>
      </p:sp>
      <p:sp>
        <p:nvSpPr>
          <p:cNvPr id="34876" name="TextBox 11"/>
          <p:cNvSpPr txBox="1">
            <a:spLocks noChangeArrowheads="1"/>
          </p:cNvSpPr>
          <p:nvPr/>
        </p:nvSpPr>
        <p:spPr bwMode="auto">
          <a:xfrm>
            <a:off x="373063" y="4953764"/>
            <a:ext cx="8408987" cy="1154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spcBef>
                <a:spcPts val="60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Font typeface="Wingdings 3" panose="05040102010807070707" pitchFamily="18" charset="2"/>
              <a:buChar char="}"/>
            </a:pPr>
            <a:r>
              <a:rPr kumimoji="0" lang="ru-RU" altLang="ru-RU" sz="1600" dirty="0" smtClean="0">
                <a:latin typeface="Arial" panose="020B0604020202020204" pitchFamily="34" charset="0"/>
                <a:ea typeface="ヒラギノ角ゴ Pro W3" charset="-128"/>
              </a:rPr>
              <a:t>В </a:t>
            </a:r>
            <a:r>
              <a:rPr kumimoji="0" lang="ru-RU" altLang="ru-RU" sz="1600" dirty="0">
                <a:latin typeface="Arial" panose="020B0604020202020204" pitchFamily="34" charset="0"/>
                <a:ea typeface="ヒラギノ角ゴ Pro W3" charset="-128"/>
              </a:rPr>
              <a:t>«Новой» классификации будут установлены единые величины извлекаемых запасов для ранжирования нефтяных и газовых месторождений</a:t>
            </a:r>
          </a:p>
          <a:p>
            <a:pPr algn="just" eaLnBrk="1" hangingPunct="1">
              <a:spcBef>
                <a:spcPts val="60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Font typeface="Wingdings 3" panose="05040102010807070707" pitchFamily="18" charset="2"/>
              <a:buChar char="}"/>
            </a:pPr>
            <a:r>
              <a:rPr kumimoji="0" lang="ru-RU" altLang="ru-RU" sz="1600" dirty="0">
                <a:latin typeface="Arial" panose="020B0604020202020204" pitchFamily="34" charset="0"/>
                <a:ea typeface="ヒラギノ角ゴ Pro W3" charset="-128"/>
              </a:rPr>
              <a:t>В «Новой» классификации выделена новая группа – «Очень мелкие месторождения»</a:t>
            </a:r>
          </a:p>
        </p:txBody>
      </p:sp>
    </p:spTree>
    <p:extLst>
      <p:ext uri="{BB962C8B-B14F-4D97-AF65-F5344CB8AC3E}">
        <p14:creationId xmlns:p14="http://schemas.microsoft.com/office/powerpoint/2010/main" val="3214297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3600" dirty="0" smtClean="0"/>
              <a:t>Изменения </a:t>
            </a:r>
            <a:br>
              <a:rPr lang="ru-RU" sz="3600" dirty="0" smtClean="0"/>
            </a:br>
            <a:r>
              <a:rPr lang="ru-RU" sz="3600" dirty="0" smtClean="0"/>
              <a:t>в Правилах разработки месторождений УВС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4204023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BF6D9-1D1A-4AF0-A658-AB5D1F55F8DB}" type="slidenum">
              <a:rPr lang="ru-RU" altLang="ru-RU" smtClean="0"/>
              <a:pPr/>
              <a:t>9</a:t>
            </a:fld>
            <a:endParaRPr lang="ru-RU" altLang="ru-RU"/>
          </a:p>
        </p:txBody>
      </p:sp>
      <p:sp>
        <p:nvSpPr>
          <p:cNvPr id="36865" name="Заголовок 1"/>
          <p:cNvSpPr>
            <a:spLocks noGrp="1"/>
          </p:cNvSpPr>
          <p:nvPr>
            <p:ph type="title"/>
          </p:nvPr>
        </p:nvSpPr>
        <p:spPr>
          <a:xfrm>
            <a:off x="363356" y="130389"/>
            <a:ext cx="8323444" cy="490066"/>
          </a:xfrm>
          <a:prstGeom prst="rect">
            <a:avLst/>
          </a:prstGeom>
        </p:spPr>
        <p:txBody>
          <a:bodyPr>
            <a:noAutofit/>
          </a:bodyPr>
          <a:lstStyle/>
          <a:p>
            <a:pPr algn="l"/>
            <a:r>
              <a:rPr lang="ru-RU" altLang="ru-RU" sz="3200" dirty="0"/>
              <a:t>К проектным технологическим документам (ПТД) на разработку месторождений УВС относятся: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457200" y="1752187"/>
            <a:ext cx="3827462" cy="3603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>
            <a:lvl1pPr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kumimoji="0" lang="ru-RU" altLang="ru-RU" sz="1600">
                <a:solidFill>
                  <a:srgbClr val="FFFFFF"/>
                </a:solidFill>
                <a:latin typeface="Arial" panose="020B0604020202020204" pitchFamily="34" charset="0"/>
              </a:rPr>
              <a:t>Действующие Правила разработки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872037" y="1752187"/>
            <a:ext cx="3814763" cy="360363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kumimoji="0" lang="ru-RU" altLang="ru-RU" sz="1600">
                <a:solidFill>
                  <a:srgbClr val="FFFFFF"/>
                </a:solidFill>
                <a:latin typeface="Arial" panose="020B0604020202020204" pitchFamily="34" charset="0"/>
              </a:rPr>
              <a:t>Новые Правила разработки</a:t>
            </a: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3034904"/>
              </p:ext>
            </p:extLst>
          </p:nvPr>
        </p:nvGraphicFramePr>
        <p:xfrm>
          <a:off x="457200" y="2179225"/>
          <a:ext cx="8229600" cy="2347040"/>
        </p:xfrm>
        <a:graphic>
          <a:graphicData uri="http://schemas.openxmlformats.org/drawingml/2006/table">
            <a:tbl>
              <a:tblPr/>
              <a:tblGrid>
                <a:gridCol w="3825875"/>
                <a:gridCol w="577850"/>
                <a:gridCol w="3825875"/>
              </a:tblGrid>
              <a:tr h="417578">
                <a:tc>
                  <a:txBody>
                    <a:bodyPr/>
                    <a:lstStyle>
                      <a:lvl1pPr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 sz="2400">
                          <a:solidFill>
                            <a:schemeClr val="tx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anose="02040502050405020303" pitchFamily="18" charset="0"/>
                        <a:defRPr kumimoji="1" sz="2200">
                          <a:solidFill>
                            <a:schemeClr val="accent2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Проект пробной эксплуатации (ППЭ) месторождения / залежи</a:t>
                      </a:r>
                    </a:p>
                  </a:txBody>
                  <a:tcPr marT="45728" marB="45728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 sz="2400">
                          <a:solidFill>
                            <a:schemeClr val="tx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anose="02040502050405020303" pitchFamily="18" charset="0"/>
                        <a:defRPr kumimoji="1" sz="2200">
                          <a:solidFill>
                            <a:schemeClr val="accent2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Wingdings 2" panose="05020102010507070707" pitchFamily="18" charset="2"/>
                        </a:rPr>
                        <a:t></a:t>
                      </a:r>
                      <a:endParaRPr kumimoji="0" lang="ru-RU" alt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8" marB="45728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 sz="2400">
                          <a:solidFill>
                            <a:schemeClr val="tx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anose="02040502050405020303" pitchFamily="18" charset="0"/>
                        <a:defRPr kumimoji="1" sz="2200">
                          <a:solidFill>
                            <a:schemeClr val="accent2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Проект пробной эксплуатации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(ППЭ) месторождения / залежи</a:t>
                      </a:r>
                    </a:p>
                  </a:txBody>
                  <a:tcPr marT="45728" marB="45728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EF3"/>
                    </a:solidFill>
                  </a:tcPr>
                </a:tc>
              </a:tr>
              <a:tr h="417578">
                <a:tc>
                  <a:txBody>
                    <a:bodyPr/>
                    <a:lstStyle>
                      <a:lvl1pPr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 sz="2400">
                          <a:solidFill>
                            <a:schemeClr val="tx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anose="02040502050405020303" pitchFamily="18" charset="0"/>
                        <a:defRPr kumimoji="1" sz="2200">
                          <a:solidFill>
                            <a:schemeClr val="accent2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Технологическая схема разработки опытно-промышленных работ (ТС ОПР)</a:t>
                      </a:r>
                    </a:p>
                  </a:txBody>
                  <a:tcPr marT="45728" marB="45728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 sz="2400">
                          <a:solidFill>
                            <a:schemeClr val="tx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anose="02040502050405020303" pitchFamily="18" charset="0"/>
                        <a:defRPr kumimoji="1" sz="2200">
                          <a:solidFill>
                            <a:schemeClr val="accent2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Wingdings 2" panose="05020102010507070707" pitchFamily="18" charset="2"/>
                        </a:rPr>
                        <a:t></a:t>
                      </a:r>
                      <a:endParaRPr kumimoji="0" lang="ru-RU" alt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8" marB="45728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 sz="2400">
                          <a:solidFill>
                            <a:schemeClr val="tx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anose="02040502050405020303" pitchFamily="18" charset="0"/>
                        <a:defRPr kumimoji="1" sz="2200">
                          <a:solidFill>
                            <a:schemeClr val="accent2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8" marB="45728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1481">
                <a:tc>
                  <a:txBody>
                    <a:bodyPr/>
                    <a:lstStyle>
                      <a:lvl1pPr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 sz="2400">
                          <a:solidFill>
                            <a:schemeClr val="tx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anose="02040502050405020303" pitchFamily="18" charset="0"/>
                        <a:defRPr kumimoji="1" sz="2200">
                          <a:solidFill>
                            <a:schemeClr val="accent2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Технологическая схема разработки (ТСР)</a:t>
                      </a:r>
                    </a:p>
                  </a:txBody>
                  <a:tcPr marT="45728" marB="45728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 sz="2400">
                          <a:solidFill>
                            <a:schemeClr val="tx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anose="02040502050405020303" pitchFamily="18" charset="0"/>
                        <a:defRPr kumimoji="1" sz="2200">
                          <a:solidFill>
                            <a:schemeClr val="accent2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Wingdings 2" panose="05020102010507070707" pitchFamily="18" charset="2"/>
                        </a:rPr>
                        <a:t></a:t>
                      </a:r>
                      <a:endParaRPr kumimoji="0" lang="ru-RU" alt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8" marB="45728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 sz="2400">
                          <a:solidFill>
                            <a:schemeClr val="tx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anose="02040502050405020303" pitchFamily="18" charset="0"/>
                        <a:defRPr kumimoji="1" sz="2200">
                          <a:solidFill>
                            <a:schemeClr val="accent2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Технологическая схема разработки (ТСР)</a:t>
                      </a:r>
                    </a:p>
                  </a:txBody>
                  <a:tcPr marT="45728" marB="45728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EF3"/>
                    </a:solidFill>
                  </a:tcPr>
                </a:tc>
              </a:tr>
              <a:tr h="391481">
                <a:tc>
                  <a:txBody>
                    <a:bodyPr/>
                    <a:lstStyle>
                      <a:lvl1pPr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 sz="2400">
                          <a:solidFill>
                            <a:schemeClr val="tx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anose="02040502050405020303" pitchFamily="18" charset="0"/>
                        <a:defRPr kumimoji="1" sz="2200">
                          <a:solidFill>
                            <a:schemeClr val="accent2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Технологический проект разработки (ТПР)</a:t>
                      </a:r>
                    </a:p>
                  </a:txBody>
                  <a:tcPr marT="45728" marB="45728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 sz="2400">
                          <a:solidFill>
                            <a:schemeClr val="tx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anose="02040502050405020303" pitchFamily="18" charset="0"/>
                        <a:defRPr kumimoji="1" sz="2200">
                          <a:solidFill>
                            <a:schemeClr val="accent2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Wingdings 2" panose="05020102010507070707" pitchFamily="18" charset="2"/>
                        </a:rPr>
                        <a:t></a:t>
                      </a:r>
                      <a:endParaRPr kumimoji="0" lang="ru-RU" alt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8" marB="45728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 sz="2400">
                          <a:solidFill>
                            <a:schemeClr val="tx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anose="02040502050405020303" pitchFamily="18" charset="0"/>
                        <a:defRPr kumimoji="1" sz="2200">
                          <a:solidFill>
                            <a:schemeClr val="accent2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Технологический проект разработки (ТПР)</a:t>
                      </a:r>
                    </a:p>
                  </a:txBody>
                  <a:tcPr marT="45728" marB="45728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1481">
                <a:tc>
                  <a:txBody>
                    <a:bodyPr/>
                    <a:lstStyle>
                      <a:lvl1pPr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 sz="2400">
                          <a:solidFill>
                            <a:schemeClr val="tx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anose="02040502050405020303" pitchFamily="18" charset="0"/>
                        <a:defRPr kumimoji="1" sz="2200">
                          <a:solidFill>
                            <a:schemeClr val="accent2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Дополнения к проектным документам</a:t>
                      </a:r>
                    </a:p>
                  </a:txBody>
                  <a:tcPr marT="45728" marB="45728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 sz="2400">
                          <a:solidFill>
                            <a:schemeClr val="tx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anose="02040502050405020303" pitchFamily="18" charset="0"/>
                        <a:defRPr kumimoji="1" sz="2200">
                          <a:solidFill>
                            <a:schemeClr val="accent2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Wingdings 2" panose="05020102010507070707" pitchFamily="18" charset="2"/>
                        </a:rPr>
                        <a:t></a:t>
                      </a:r>
                      <a:endParaRPr kumimoji="0" lang="ru-RU" alt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8" marB="45728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 sz="2400">
                          <a:solidFill>
                            <a:schemeClr val="tx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anose="02040502050405020303" pitchFamily="18" charset="0"/>
                        <a:defRPr kumimoji="1" sz="2200">
                          <a:solidFill>
                            <a:schemeClr val="accent2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 kumimoji="1">
                          <a:solidFill>
                            <a:srgbClr val="A04DA3"/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Дополнения к проектным документам</a:t>
                      </a:r>
                    </a:p>
                  </a:txBody>
                  <a:tcPr marT="45728" marB="45728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EF3"/>
                    </a:solidFill>
                  </a:tcPr>
                </a:tc>
              </a:tr>
            </a:tbl>
          </a:graphicData>
        </a:graphic>
      </p:graphicFrame>
      <p:sp>
        <p:nvSpPr>
          <p:cNvPr id="36895" name="Прямоугольник 10"/>
          <p:cNvSpPr>
            <a:spLocks noChangeArrowheads="1"/>
          </p:cNvSpPr>
          <p:nvPr/>
        </p:nvSpPr>
        <p:spPr bwMode="auto">
          <a:xfrm>
            <a:off x="363356" y="4610134"/>
            <a:ext cx="8323444" cy="17235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1pPr>
            <a:lvl2pPr marL="284163" indent="-28575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9pPr>
          </a:lstStyle>
          <a:p>
            <a:pPr lvl="1" algn="just" eaLnBrk="1" hangingPunct="1">
              <a:spcBef>
                <a:spcPts val="600"/>
              </a:spcBef>
              <a:buClr>
                <a:schemeClr val="accent1">
                  <a:lumMod val="50000"/>
                </a:schemeClr>
              </a:buClr>
              <a:buFont typeface="Wingdings 3" panose="05040102010807070707" pitchFamily="18" charset="2"/>
              <a:buChar char="}"/>
            </a:pPr>
            <a:r>
              <a:rPr kumimoji="0" lang="ru-RU" altLang="ru-RU" sz="1600" dirty="0">
                <a:latin typeface="Arial" panose="020B0604020202020204" pitchFamily="34" charset="0"/>
              </a:rPr>
              <a:t>ТСР и ТПР составляются для </a:t>
            </a:r>
            <a:r>
              <a:rPr kumimoji="0" lang="ru-RU" altLang="ru-RU" sz="1600" dirty="0" smtClean="0">
                <a:latin typeface="Arial" panose="020B0604020202020204" pitchFamily="34" charset="0"/>
              </a:rPr>
              <a:t>месторождениям </a:t>
            </a:r>
            <a:r>
              <a:rPr kumimoji="0" lang="ru-RU" altLang="ru-RU" sz="1600" dirty="0">
                <a:latin typeface="Arial" panose="020B0604020202020204" pitchFamily="34" charset="0"/>
              </a:rPr>
              <a:t>в целом</a:t>
            </a:r>
          </a:p>
          <a:p>
            <a:pPr lvl="1" algn="just" eaLnBrk="1" hangingPunct="1">
              <a:spcBef>
                <a:spcPts val="600"/>
              </a:spcBef>
              <a:buClr>
                <a:schemeClr val="accent1">
                  <a:lumMod val="50000"/>
                </a:schemeClr>
              </a:buClr>
              <a:buFont typeface="Wingdings 3" panose="05040102010807070707" pitchFamily="18" charset="2"/>
              <a:buChar char="}"/>
            </a:pPr>
            <a:r>
              <a:rPr kumimoji="0" lang="ru-RU" altLang="ru-RU" sz="1600" dirty="0">
                <a:latin typeface="Arial" panose="020B0604020202020204" pitchFamily="34" charset="0"/>
              </a:rPr>
              <a:t>Для крупных и уникальных </a:t>
            </a:r>
            <a:r>
              <a:rPr kumimoji="0" lang="ru-RU" altLang="ru-RU" sz="1600" dirty="0" smtClean="0">
                <a:latin typeface="Arial" panose="020B0604020202020204" pitchFamily="34" charset="0"/>
              </a:rPr>
              <a:t>месторождений </a:t>
            </a:r>
            <a:r>
              <a:rPr kumimoji="0" lang="ru-RU" altLang="ru-RU" sz="1600" dirty="0">
                <a:latin typeface="Arial" panose="020B0604020202020204" pitchFamily="34" charset="0"/>
              </a:rPr>
              <a:t>допускается составление ТСР / ТПР для одного или нескольких ЭО с общей системой сбора и подготовки продукции</a:t>
            </a:r>
          </a:p>
          <a:p>
            <a:pPr lvl="1" algn="just" eaLnBrk="1" hangingPunct="1">
              <a:spcBef>
                <a:spcPts val="600"/>
              </a:spcBef>
              <a:buClr>
                <a:schemeClr val="accent1">
                  <a:lumMod val="50000"/>
                </a:schemeClr>
              </a:buClr>
              <a:buFont typeface="Wingdings 3" panose="05040102010807070707" pitchFamily="18" charset="2"/>
              <a:buChar char="}"/>
            </a:pPr>
            <a:r>
              <a:rPr kumimoji="0" lang="ru-RU" altLang="ru-RU" sz="1600" dirty="0">
                <a:latin typeface="Arial" panose="020B0604020202020204" pitchFamily="34" charset="0"/>
              </a:rPr>
              <a:t>Для групп мелких и очень мелких </a:t>
            </a:r>
            <a:r>
              <a:rPr kumimoji="0" lang="ru-RU" altLang="ru-RU" sz="1600" dirty="0" smtClean="0">
                <a:latin typeface="Arial" panose="020B0604020202020204" pitchFamily="34" charset="0"/>
              </a:rPr>
              <a:t>месторождений </a:t>
            </a:r>
            <a:r>
              <a:rPr kumimoji="0" lang="ru-RU" altLang="ru-RU" sz="1600" dirty="0">
                <a:latin typeface="Arial" panose="020B0604020202020204" pitchFamily="34" charset="0"/>
              </a:rPr>
              <a:t>с общей системой сбора и подготовки продукции допускается составление единой ТСР / ТПР с разделением показателей разработки по </a:t>
            </a:r>
            <a:r>
              <a:rPr kumimoji="0" lang="ru-RU" altLang="ru-RU" sz="1600" dirty="0" smtClean="0">
                <a:latin typeface="Arial" panose="020B0604020202020204" pitchFamily="34" charset="0"/>
              </a:rPr>
              <a:t>месторождениям, ЛУ </a:t>
            </a:r>
            <a:endParaRPr kumimoji="0" lang="ru-RU" altLang="ru-RU" sz="16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9257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1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2874</TotalTime>
  <Words>3019</Words>
  <Application>Microsoft Office PowerPoint</Application>
  <PresentationFormat>Экран (4:3)</PresentationFormat>
  <Paragraphs>445</Paragraphs>
  <Slides>28</Slides>
  <Notes>5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35" baseType="lpstr">
      <vt:lpstr>Arial</vt:lpstr>
      <vt:lpstr>Calibri</vt:lpstr>
      <vt:lpstr>Wingdings 2</vt:lpstr>
      <vt:lpstr>Wingdings 3</vt:lpstr>
      <vt:lpstr>ヒラギノ角ゴ Pro W3</vt:lpstr>
      <vt:lpstr>Тема1</vt:lpstr>
      <vt:lpstr>Лист</vt:lpstr>
      <vt:lpstr>О рассмотрении проектных документов на разработку месторождений УВС Центральной комиссией по разработке месторождений УВС Роснедра</vt:lpstr>
      <vt:lpstr>Причины составления проектных документов</vt:lpstr>
      <vt:lpstr>Статистика по рассмотрению ПТД в ЯНАО в 2015 году</vt:lpstr>
      <vt:lpstr>Изменения в нормативной базе</vt:lpstr>
      <vt:lpstr>Новая классификация запасов вступит в действие 01.01.2016г.</vt:lpstr>
      <vt:lpstr>Переоценка запасов по НКЗ</vt:lpstr>
      <vt:lpstr>Ранжирование месторождений  по величине извлекаемых запасов</vt:lpstr>
      <vt:lpstr>Изменения  в Правилах разработки месторождений УВС</vt:lpstr>
      <vt:lpstr>К проектным технологическим документам (ПТД) на разработку месторождений УВС относятся:</vt:lpstr>
      <vt:lpstr>Стадия разведки месторождения</vt:lpstr>
      <vt:lpstr>Стадия Промышленной разработки месторождения</vt:lpstr>
      <vt:lpstr>Технологические показатели разработки месторождений</vt:lpstr>
      <vt:lpstr>Допустимые отклонения в добыче УВС по эксплуатационным объектам</vt:lpstr>
      <vt:lpstr>Государственный надзор за геологическим изучением, рациональным использованием и охраной недр</vt:lpstr>
      <vt:lpstr>Допустимые оперативные решения</vt:lpstr>
      <vt:lpstr>Допустимые отклонения бездействующего фонда скважин</vt:lpstr>
      <vt:lpstr>Изменения в Правилах проектирования разработки месторождений УВС</vt:lpstr>
      <vt:lpstr>Стадия разведки месторождения</vt:lpstr>
      <vt:lpstr>Геологическая основа ППЭ</vt:lpstr>
      <vt:lpstr>Изменения в ППЭ</vt:lpstr>
      <vt:lpstr>Дополнения к ППЭ</vt:lpstr>
      <vt:lpstr>Стадия промышленной разработки месторождения: ТСР</vt:lpstr>
      <vt:lpstr>Геологическая основа ТСР</vt:lpstr>
      <vt:lpstr>Дополнения к ТСР</vt:lpstr>
      <vt:lpstr>Стадия промышленной разработки месторождения: ТПР</vt:lpstr>
      <vt:lpstr>Составление Дополнения к ТСР / ТПР  в полном / сокращенном виде</vt:lpstr>
      <vt:lpstr>Планирование на 2016г.</vt:lpstr>
      <vt:lpstr>О рассмотрении проектных документов на разработку месторождений УВС Центральной комиссией по разработке месторождений УВС Роснедра</vt:lpstr>
    </vt:vector>
  </TitlesOfParts>
  <Company>565110.ru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Tatiana</dc:creator>
  <cp:lastModifiedBy>Миронов Евгений Петрович</cp:lastModifiedBy>
  <cp:revision>82</cp:revision>
  <cp:lastPrinted>2015-09-25T11:20:19Z</cp:lastPrinted>
  <dcterms:created xsi:type="dcterms:W3CDTF">2014-12-17T10:11:10Z</dcterms:created>
  <dcterms:modified xsi:type="dcterms:W3CDTF">2016-05-26T11:09:12Z</dcterms:modified>
</cp:coreProperties>
</file>