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71" r:id="rId6"/>
    <p:sldId id="272" r:id="rId7"/>
    <p:sldId id="273" r:id="rId8"/>
    <p:sldId id="274" r:id="rId9"/>
    <p:sldId id="258" r:id="rId10"/>
    <p:sldId id="262" r:id="rId11"/>
    <p:sldId id="263" r:id="rId12"/>
    <p:sldId id="259" r:id="rId13"/>
    <p:sldId id="275" r:id="rId14"/>
    <p:sldId id="276" r:id="rId15"/>
    <p:sldId id="260" r:id="rId16"/>
    <p:sldId id="266" r:id="rId17"/>
    <p:sldId id="261" r:id="rId18"/>
    <p:sldId id="267" r:id="rId19"/>
    <p:sldId id="264" r:id="rId20"/>
    <p:sldId id="26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25E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2" autoAdjust="0"/>
    <p:restoredTop sz="95113" autoAdjust="0"/>
  </p:normalViewPr>
  <p:slideViewPr>
    <p:cSldViewPr>
      <p:cViewPr>
        <p:scale>
          <a:sx n="125" d="100"/>
          <a:sy n="125" d="100"/>
        </p:scale>
        <p:origin x="-38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 l="380" t="734" r="24896" b="10417"/>
          <a:stretch>
            <a:fillRect/>
          </a:stretch>
        </p:blipFill>
        <p:spPr bwMode="auto">
          <a:xfrm>
            <a:off x="0" y="0"/>
            <a:ext cx="68326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6" descr="ROXAR logo rgb.ai"/>
          <p:cNvPicPr>
            <a:picLocks noChangeAspect="1"/>
          </p:cNvPicPr>
          <p:nvPr userDrawn="1"/>
        </p:nvPicPr>
        <p:blipFill>
          <a:blip r:embed="rId3" cstate="print"/>
          <a:srcRect l="12500" t="29951" r="62500" b="52359"/>
          <a:stretch>
            <a:fillRect/>
          </a:stretch>
        </p:blipFill>
        <p:spPr bwMode="auto">
          <a:xfrm>
            <a:off x="8029575" y="6289675"/>
            <a:ext cx="1149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9"/>
          <p:cNvCxnSpPr/>
          <p:nvPr userDrawn="1"/>
        </p:nvCxnSpPr>
        <p:spPr>
          <a:xfrm>
            <a:off x="468313" y="765175"/>
            <a:ext cx="7488237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0"/>
          <p:cNvCxnSpPr/>
          <p:nvPr userDrawn="1"/>
        </p:nvCxnSpPr>
        <p:spPr>
          <a:xfrm rot="5400000">
            <a:off x="-2089150" y="3105150"/>
            <a:ext cx="5689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91F4-940E-4B0C-9595-97EC12C844CE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D787-8881-4DFC-80D0-3AA6EDEFE4A5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4BF9-BE11-4CBD-9FE8-C5EBE41C7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33BA-8E12-4D88-988F-41C80FF0A9B7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B3F8-C09C-4ACE-94F5-ED7D3DAFF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E9E86-02E4-4A36-A5E3-4FB724272450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639A-F4C3-4C3A-8D6C-D01F9CCE1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E490A-1E02-4EF6-B63B-AED0FF3B70DB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B162-9617-4FA1-9A6A-33FA73820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B256-EDB6-4E17-B8A5-BF5B4D912DCB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1EC0-9B89-47F8-A60A-E80637B93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19113-D24B-4093-B684-68B65AE35450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6D05-4289-4F4A-AC8A-C53F4EB65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494F-7971-46D1-A7BA-ECBAA657508F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205E-6EAB-4910-933B-542E7181F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A557-E9B4-4C1D-B761-44732EBE780C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D751-215D-422B-BF91-27DEFECC8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76A9-803A-474B-A071-C2A3A3CFF44D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7B47-348B-46E1-89B5-CEC499796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AF627-E4B0-4461-B710-4EC90AF4861C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67E3-9B3B-4418-BAEA-D58A39E7C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637833-804B-47F3-B91B-C80F91DD6ED7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FD115-0BFA-4FC8-9405-BD0D8174B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79388" y="6443663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6025E"/>
                </a:solidFill>
                <a:latin typeface="Calibri" pitchFamily="34" charset="0"/>
              </a:rPr>
              <a:t>Иван Устинов, 22.05.2012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650" y="765175"/>
          <a:ext cx="7200900" cy="5184776"/>
        </p:xfrm>
        <a:graphic>
          <a:graphicData uri="http://schemas.openxmlformats.org/drawingml/2006/table">
            <a:tbl>
              <a:tblPr/>
              <a:tblGrid>
                <a:gridCol w="2016125"/>
                <a:gridCol w="5184775"/>
              </a:tblGrid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Заголовок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Одна из методик создания модели трещин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7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Ключевые слова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Модель трещин,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трещиноватость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fracture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modelling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FMI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Краткое содержание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Описание одной из методики создания модели трещин при наличии данных исследования скважины с помощью пластового 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микроимиджера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(FMI)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41500"/>
            <a:ext cx="4445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Создание трендовых кубов плотности.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900113" y="908050"/>
            <a:ext cx="7632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Полученный куб (1) необходимо обнулить за пределами моделируемого блока. Для этого создаем полигон в пределах которого выделим моделируемый блок (2). Потом создаем параметр, в котором в пределах созданного полигона задаем код 2 (3). Через калькулятор обнуляем куб </a:t>
            </a:r>
            <a:r>
              <a:rPr lang="en-US" sz="1200"/>
              <a:t>FractureDensity </a:t>
            </a:r>
            <a:r>
              <a:rPr lang="ru-RU" sz="1200"/>
              <a:t>за пределами моделируемого блока.</a:t>
            </a:r>
          </a:p>
        </p:txBody>
      </p:sp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7019925" y="2781300"/>
            <a:ext cx="2124075" cy="287338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1773238"/>
            <a:ext cx="1157287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3888" y="1773238"/>
            <a:ext cx="1335087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2313" y="1773238"/>
            <a:ext cx="138112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5832475" y="3429000"/>
            <a:ext cx="323850" cy="1444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5472113" y="4292600"/>
            <a:ext cx="539750" cy="1444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4724400"/>
            <a:ext cx="768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Box 20"/>
          <p:cNvSpPr txBox="1">
            <a:spLocks noChangeArrowheads="1"/>
          </p:cNvSpPr>
          <p:nvPr/>
        </p:nvSpPr>
        <p:spPr bwMode="auto">
          <a:xfrm>
            <a:off x="827088" y="184467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01" name="TextBox 21"/>
          <p:cNvSpPr txBox="1">
            <a:spLocks noChangeArrowheads="1"/>
          </p:cNvSpPr>
          <p:nvPr/>
        </p:nvSpPr>
        <p:spPr bwMode="auto">
          <a:xfrm>
            <a:off x="2051050" y="1844675"/>
            <a:ext cx="31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302" name="TextBox 22"/>
          <p:cNvSpPr txBox="1">
            <a:spLocks noChangeArrowheads="1"/>
          </p:cNvSpPr>
          <p:nvPr/>
        </p:nvSpPr>
        <p:spPr bwMode="auto">
          <a:xfrm>
            <a:off x="3419475" y="19161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303" name="TextBox 23"/>
          <p:cNvSpPr txBox="1">
            <a:spLocks noChangeArrowheads="1"/>
          </p:cNvSpPr>
          <p:nvPr/>
        </p:nvSpPr>
        <p:spPr bwMode="auto">
          <a:xfrm>
            <a:off x="6227763" y="1557338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304" name="Rectangle 11"/>
          <p:cNvSpPr>
            <a:spLocks noChangeArrowheads="1"/>
          </p:cNvSpPr>
          <p:nvPr/>
        </p:nvSpPr>
        <p:spPr bwMode="auto">
          <a:xfrm>
            <a:off x="1331913" y="5876925"/>
            <a:ext cx="5472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 итоге получаем параметр рассчитанный только в моделируемом блоке: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Создание трендовых кубов плотности.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900113" y="908050"/>
            <a:ext cx="7632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Теперь полученный тренд необходимо преобразовать: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200" dirty="0"/>
              <a:t>Вычитаем из тренда его максимальное значение и умножаем на минус один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200" dirty="0"/>
              <a:t>Пишем, что если тренд меньше нуля, то он равен нулю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200" dirty="0"/>
              <a:t>Нормируем тренд от нуля до единицы.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16113"/>
            <a:ext cx="244792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898650"/>
            <a:ext cx="2449513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916113"/>
            <a:ext cx="244951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23"/>
          <p:cNvSpPr txBox="1">
            <a:spLocks noChangeArrowheads="1"/>
          </p:cNvSpPr>
          <p:nvPr/>
        </p:nvSpPr>
        <p:spPr bwMode="auto">
          <a:xfrm>
            <a:off x="2700338" y="57324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320" name="TextBox 25"/>
          <p:cNvSpPr txBox="1">
            <a:spLocks noChangeArrowheads="1"/>
          </p:cNvSpPr>
          <p:nvPr/>
        </p:nvSpPr>
        <p:spPr bwMode="auto">
          <a:xfrm>
            <a:off x="7885113" y="57324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321" name="TextBox 26"/>
          <p:cNvSpPr txBox="1">
            <a:spLocks noChangeArrowheads="1"/>
          </p:cNvSpPr>
          <p:nvPr/>
        </p:nvSpPr>
        <p:spPr bwMode="auto">
          <a:xfrm>
            <a:off x="5580063" y="57324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Создание трендовых кубов плотности.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14339" name="Rectangle 11"/>
          <p:cNvSpPr>
            <a:spLocks noChangeArrowheads="1"/>
          </p:cNvSpPr>
          <p:nvPr/>
        </p:nvSpPr>
        <p:spPr bwMode="auto">
          <a:xfrm>
            <a:off x="3492500" y="908050"/>
            <a:ext cx="446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Так как для каждого сета трещин необходим свой трендовый параметр, то необходимо сделать копии кубов плотности трещин для каждого сета.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2398712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73238"/>
            <a:ext cx="241458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900113" y="4724400"/>
            <a:ext cx="1295400" cy="217488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4500563" y="5589588"/>
            <a:ext cx="1295400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971550" y="6092825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 конце необходимо обнулить каждый куб плотности трещин за пределами моделируемого блока.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7032625" y="898525"/>
            <a:ext cx="1841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  <a:p>
            <a:pPr algn="ctr"/>
            <a:endParaRPr lang="ru-RU" sz="1200" b="1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Опорная модель трещин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4" name="Рисунок 6" descr="2012-05-18_1605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36613"/>
            <a:ext cx="4017962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4859338" y="908050"/>
            <a:ext cx="417671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Открываем созданную ранее задачу в окне </a:t>
            </a:r>
            <a:r>
              <a:rPr lang="en-US" sz="1200"/>
              <a:t>Create Fracture Model</a:t>
            </a:r>
            <a:r>
              <a:rPr lang="ru-RU" sz="1200"/>
              <a:t> и задаем оставшиеся незаданные настройки в закладке </a:t>
            </a:r>
            <a:r>
              <a:rPr lang="en-US" sz="1200"/>
              <a:t>Set definition</a:t>
            </a:r>
            <a:r>
              <a:rPr lang="ru-RU" sz="1200"/>
              <a:t>.</a:t>
            </a:r>
            <a:endParaRPr lang="en-US" sz="1200"/>
          </a:p>
          <a:p>
            <a:r>
              <a:rPr lang="ru-RU" sz="1200"/>
              <a:t>Выбираем </a:t>
            </a:r>
            <a:r>
              <a:rPr lang="en-US" sz="1200"/>
              <a:t> Block_1_set_1 </a:t>
            </a:r>
            <a:r>
              <a:rPr lang="ru-RU" sz="1200"/>
              <a:t>и выставляем соответствующие настройки для этой зоны.</a:t>
            </a:r>
          </a:p>
          <a:p>
            <a:endParaRPr lang="ru-RU" sz="1200"/>
          </a:p>
          <a:p>
            <a:r>
              <a:rPr lang="en-US" sz="1200"/>
              <a:t>Density - </a:t>
            </a:r>
            <a:r>
              <a:rPr lang="ru-RU" sz="1200"/>
              <a:t>куб плотности трещин</a:t>
            </a:r>
          </a:p>
          <a:p>
            <a:endParaRPr lang="ru-RU" sz="1200"/>
          </a:p>
          <a:p>
            <a:r>
              <a:rPr lang="en-US" sz="1200"/>
              <a:t>Orientation - </a:t>
            </a:r>
            <a:r>
              <a:rPr lang="ru-RU" sz="1200"/>
              <a:t>куб азимутов, градусы</a:t>
            </a:r>
          </a:p>
          <a:p>
            <a:endParaRPr lang="ru-RU" sz="1200"/>
          </a:p>
          <a:p>
            <a:r>
              <a:rPr lang="en-US" sz="1200"/>
              <a:t>Orientation variability - </a:t>
            </a:r>
            <a:r>
              <a:rPr lang="ru-RU" sz="1200"/>
              <a:t>вариация азимутов, градусы</a:t>
            </a:r>
          </a:p>
          <a:p>
            <a:endParaRPr lang="ru-RU" sz="1200"/>
          </a:p>
          <a:p>
            <a:r>
              <a:rPr lang="en-US" sz="1200"/>
              <a:t>Length - </a:t>
            </a:r>
            <a:r>
              <a:rPr lang="ru-RU" sz="1200"/>
              <a:t>длина трещин, м</a:t>
            </a:r>
          </a:p>
          <a:p>
            <a:endParaRPr lang="ru-RU" sz="1200"/>
          </a:p>
          <a:p>
            <a:r>
              <a:rPr lang="en-US" sz="1200"/>
              <a:t>Length variability - </a:t>
            </a:r>
            <a:r>
              <a:rPr lang="ru-RU" sz="1200"/>
              <a:t>вариация длины трещин, м</a:t>
            </a:r>
          </a:p>
          <a:p>
            <a:endParaRPr lang="ru-RU" sz="1200"/>
          </a:p>
          <a:p>
            <a:r>
              <a:rPr lang="en-US" sz="1200"/>
              <a:t>Aperture - </a:t>
            </a:r>
            <a:r>
              <a:rPr lang="ru-RU" sz="1200"/>
              <a:t>раскрытость трещин, мкм</a:t>
            </a:r>
          </a:p>
          <a:p>
            <a:endParaRPr lang="ru-RU" sz="1200"/>
          </a:p>
          <a:p>
            <a:r>
              <a:rPr lang="en-US" sz="1200"/>
              <a:t>Stiffness</a:t>
            </a:r>
            <a:r>
              <a:rPr lang="ru-RU" sz="1200"/>
              <a:t> - извилистость (1 - трещины прямые, 0 -максимально извилистые)</a:t>
            </a:r>
          </a:p>
          <a:p>
            <a:endParaRPr lang="ru-RU" sz="1200"/>
          </a:p>
          <a:p>
            <a:r>
              <a:rPr lang="en-US" sz="1200"/>
              <a:t>Thickness - </a:t>
            </a:r>
            <a:r>
              <a:rPr lang="ru-RU" sz="1200"/>
              <a:t>высота трещины, ячейка</a:t>
            </a:r>
          </a:p>
          <a:p>
            <a:endParaRPr lang="ru-RU" sz="1200"/>
          </a:p>
          <a:p>
            <a:r>
              <a:rPr lang="en-US" sz="1200"/>
              <a:t>Thickness variability - </a:t>
            </a:r>
            <a:r>
              <a:rPr lang="ru-RU" sz="1200"/>
              <a:t>вариация высоты трещин, ячейка</a:t>
            </a:r>
          </a:p>
          <a:p>
            <a:endParaRPr lang="ru-RU" sz="1200"/>
          </a:p>
          <a:p>
            <a:r>
              <a:rPr lang="en-US" sz="1200"/>
              <a:t>Truncation probability - </a:t>
            </a:r>
            <a:r>
              <a:rPr lang="ru-RU" sz="1200"/>
              <a:t>вероятность пересечения трещин (при 1 трещины упираются друг в друга, при 0 пересекаются)</a:t>
            </a:r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900113" y="1341438"/>
            <a:ext cx="503237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1331913" y="1700213"/>
            <a:ext cx="647700" cy="2889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3995738" y="2636838"/>
            <a:ext cx="792162" cy="1944687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Опорная модель трещин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5076825" y="1052513"/>
            <a:ext cx="3671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Аналогичным образом задаются настройки для </a:t>
            </a:r>
            <a:r>
              <a:rPr lang="en-US" sz="1200"/>
              <a:t>Block_1_set_</a:t>
            </a:r>
            <a:r>
              <a:rPr lang="ru-RU" sz="1200"/>
              <a:t>2.</a:t>
            </a:r>
          </a:p>
          <a:p>
            <a:endParaRPr lang="ru-RU" sz="1200"/>
          </a:p>
          <a:p>
            <a:r>
              <a:rPr lang="ru-RU" sz="1200"/>
              <a:t>Когда задача настроена следует нажать </a:t>
            </a:r>
            <a:r>
              <a:rPr lang="en-US" sz="1200"/>
              <a:t>Run</a:t>
            </a:r>
            <a:r>
              <a:rPr lang="ru-RU" sz="1200"/>
              <a:t> для ее выполнения.</a:t>
            </a:r>
          </a:p>
        </p:txBody>
      </p:sp>
      <p:pic>
        <p:nvPicPr>
          <p:cNvPr id="16388" name="Рисунок 18" descr="2012-05-18_1622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41719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1476375" y="1773238"/>
            <a:ext cx="935038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4211638" y="2708275"/>
            <a:ext cx="792162" cy="223361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0575"/>
            <a:ext cx="3384550" cy="2733675"/>
          </a:xfrm>
          <a:prstGeom prst="rect">
            <a:avLst/>
          </a:prstGeom>
          <a:noFill/>
          <a:ln w="9525">
            <a:solidFill>
              <a:srgbClr val="06025E"/>
            </a:solidFill>
            <a:miter lim="800000"/>
            <a:headEnd/>
            <a:tailEnd/>
          </a:ln>
        </p:spPr>
      </p:pic>
      <p:sp>
        <p:nvSpPr>
          <p:cNvPr id="17411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Создание кривой плотности трещин в скважине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971550" y="908050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На этапе создания опорной модели трещин данные </a:t>
            </a:r>
            <a:r>
              <a:rPr lang="en-US" sz="1200" dirty="0"/>
              <a:t>FMI</a:t>
            </a:r>
            <a:r>
              <a:rPr lang="ru-RU" sz="1200" dirty="0"/>
              <a:t> привязываются к модели, но в моделировании не участвуют. За счет того , что данные привязаны к модели трещин, можно рассчитать кривую плотности трещин по скважинам. </a:t>
            </a:r>
            <a:r>
              <a:rPr lang="en-US" sz="1200" dirty="0"/>
              <a:t>Sample interval – </a:t>
            </a:r>
            <a:r>
              <a:rPr lang="ru-RU" sz="1200" dirty="0"/>
              <a:t>интервал осреднения (трещин на метр), </a:t>
            </a:r>
            <a:r>
              <a:rPr lang="en-US" sz="1200" dirty="0"/>
              <a:t>Dip correction </a:t>
            </a:r>
            <a:r>
              <a:rPr lang="ru-RU" sz="1200" dirty="0"/>
              <a:t>– учет угла падения трещин, </a:t>
            </a:r>
            <a:r>
              <a:rPr lang="en-US" sz="1200" dirty="0"/>
              <a:t>Output</a:t>
            </a:r>
            <a:r>
              <a:rPr lang="ru-RU" sz="1200" dirty="0"/>
              <a:t>: </a:t>
            </a:r>
            <a:r>
              <a:rPr lang="en-US" sz="1200" dirty="0"/>
              <a:t>FD – </a:t>
            </a:r>
            <a:r>
              <a:rPr lang="ru-RU" sz="1200" dirty="0"/>
              <a:t>префикс для кривой плотности трещин, </a:t>
            </a:r>
            <a:r>
              <a:rPr lang="en-US" sz="1200" dirty="0" err="1"/>
              <a:t>FractureAssighments</a:t>
            </a:r>
            <a:r>
              <a:rPr lang="en-US" sz="1200" dirty="0"/>
              <a:t> –</a:t>
            </a:r>
            <a:r>
              <a:rPr lang="ru-RU" sz="1200" dirty="0"/>
              <a:t> кривая принадлежности трещин к какому либо сету.</a:t>
            </a: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3635375" y="3357563"/>
            <a:ext cx="720725" cy="12239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4427538" y="2060575"/>
            <a:ext cx="44656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 случае очень большого количества данных по кривой </a:t>
            </a:r>
            <a:r>
              <a:rPr lang="en-US" sz="1200"/>
              <a:t>FMI</a:t>
            </a:r>
            <a:r>
              <a:rPr lang="ru-RU" sz="1200"/>
              <a:t> кривая плотности может не рассчитаться. В данном проекте в исходной кривой </a:t>
            </a:r>
            <a:r>
              <a:rPr lang="en-US" sz="1200"/>
              <a:t>FMI</a:t>
            </a:r>
            <a:r>
              <a:rPr lang="ru-RU" sz="1200"/>
              <a:t> по скв. </a:t>
            </a:r>
            <a:r>
              <a:rPr lang="en-US" sz="1200"/>
              <a:t>CH4036 8</a:t>
            </a:r>
            <a:r>
              <a:rPr lang="ru-RU" sz="1200"/>
              <a:t>23</a:t>
            </a:r>
            <a:r>
              <a:rPr lang="en-US" sz="1200"/>
              <a:t> </a:t>
            </a:r>
            <a:r>
              <a:rPr lang="ru-RU" sz="1200"/>
              <a:t>строки с данными. При таком количестве данных кривая плотности трещин не рассчитывается, следовательно при моделировании не стоило объединять большое количество пластов в одну сетку. В данном случае правильным будет разделить 3Д сетку на несколько частей по вертикали, смоделировать в каждой части трещины и потом опять объединить сетку в единый грид. В данном примере для упрощения сетка разделяться не будет, а кривые </a:t>
            </a:r>
            <a:r>
              <a:rPr lang="en-US" sz="1200"/>
              <a:t>FMI</a:t>
            </a:r>
            <a:r>
              <a:rPr lang="ru-RU" sz="1200"/>
              <a:t> будут обрезаны по первым 2</a:t>
            </a:r>
            <a:r>
              <a:rPr lang="en-US" sz="1200"/>
              <a:t>5</a:t>
            </a:r>
            <a:r>
              <a:rPr lang="ru-RU" sz="1200"/>
              <a:t>0 строкам.</a:t>
            </a:r>
            <a:r>
              <a:rPr lang="en-US" sz="1200"/>
              <a:t> </a:t>
            </a:r>
            <a:r>
              <a:rPr lang="ru-RU" sz="1200"/>
              <a:t>Т.е. будем считать, что трещины распространены только в верхней части модели (показаны зеленым цветом на картинке).</a:t>
            </a: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941888"/>
            <a:ext cx="2736850" cy="1820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878388"/>
            <a:ext cx="2881312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4716463" y="5516563"/>
            <a:ext cx="215900" cy="5048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1331913" y="5516563"/>
            <a:ext cx="142875" cy="5048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635375" y="5373688"/>
            <a:ext cx="504825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8525" y="4843463"/>
            <a:ext cx="1787525" cy="139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Создание кривой плотности трещин в скважине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18435" name="Rectangle 11"/>
          <p:cNvSpPr>
            <a:spLocks noChangeArrowheads="1"/>
          </p:cNvSpPr>
          <p:nvPr/>
        </p:nvSpPr>
        <p:spPr bwMode="auto">
          <a:xfrm>
            <a:off x="971550" y="908050"/>
            <a:ext cx="792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Теперь кривую плотности трещин нужно обнулить в интервалах, в которых не встречены трещины.</a:t>
            </a:r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268413"/>
            <a:ext cx="7185025" cy="345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492375"/>
            <a:ext cx="4479925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5508625" y="2133600"/>
            <a:ext cx="1511300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5867400" y="3213100"/>
            <a:ext cx="1512888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2195513" y="1700213"/>
            <a:ext cx="504825" cy="1444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827088" y="4076700"/>
            <a:ext cx="792162" cy="1444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 txBox="1">
            <a:spLocks/>
          </p:cNvSpPr>
          <p:nvPr/>
        </p:nvSpPr>
        <p:spPr bwMode="auto">
          <a:xfrm>
            <a:off x="755650" y="260350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Корректирование 3Д тренда плотности трещин в соответствии со скважинной информацией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900113" y="5805488"/>
            <a:ext cx="5759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Создаем </a:t>
            </a:r>
            <a:r>
              <a:rPr lang="en-US" sz="1200"/>
              <a:t>Block Wells </a:t>
            </a:r>
            <a:r>
              <a:rPr lang="ru-RU" sz="1200"/>
              <a:t> с информацией по плотности трещин в скважинах.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344805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2987675" y="4149725"/>
            <a:ext cx="1223963" cy="10080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2268538" y="2349500"/>
            <a:ext cx="574675" cy="12954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08050"/>
            <a:ext cx="344805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5292725" y="1484313"/>
            <a:ext cx="647700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971550" y="1484313"/>
            <a:ext cx="647700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2665412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492375"/>
            <a:ext cx="2667000" cy="2881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Подзаголовок 2"/>
          <p:cNvSpPr txBox="1">
            <a:spLocks/>
          </p:cNvSpPr>
          <p:nvPr/>
        </p:nvSpPr>
        <p:spPr bwMode="auto">
          <a:xfrm>
            <a:off x="755650" y="260350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Корректирование 3Д тренда плотности трещин в соответствии со скважинной информацией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3635375" y="941388"/>
            <a:ext cx="5508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 помощью инструмента </a:t>
            </a:r>
            <a:r>
              <a:rPr lang="en-US" sz="1200" b="1"/>
              <a:t>Petrophysical modelling</a:t>
            </a:r>
            <a:r>
              <a:rPr lang="ru-RU" sz="1200"/>
              <a:t> создаем 3Д куб плотности трещин, соответствующий скважинной информации и трендовому распределению плотности трещин.</a:t>
            </a:r>
            <a:r>
              <a:rPr lang="en-US" sz="1200"/>
              <a:t> </a:t>
            </a:r>
            <a:r>
              <a:rPr lang="ru-RU" sz="1200"/>
              <a:t>Создаем куб плотности по первому мету и по аналогии по второму.</a:t>
            </a:r>
          </a:p>
        </p:txBody>
      </p: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827088" y="1700213"/>
            <a:ext cx="360362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781300"/>
            <a:ext cx="26971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3851275" y="2492375"/>
            <a:ext cx="433388" cy="1444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7451725" y="3068638"/>
            <a:ext cx="360363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5148263" y="5013325"/>
            <a:ext cx="719137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4211638" y="4221163"/>
            <a:ext cx="1584325" cy="287337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3671887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одзаголовок 2"/>
          <p:cNvSpPr txBox="1">
            <a:spLocks/>
          </p:cNvSpPr>
          <p:nvPr/>
        </p:nvSpPr>
        <p:spPr bwMode="auto">
          <a:xfrm>
            <a:off x="755650" y="260350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Построение модели трещин с учетом увязанного со скважинами куба плотности трещин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4679950" y="908050"/>
            <a:ext cx="446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Открываем задачу построения модели трещин, заменяем куб плотности трещин на скорректированный и запускаем задачу на расчет.</a:t>
            </a:r>
          </a:p>
        </p:txBody>
      </p:sp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3635375" y="2636838"/>
            <a:ext cx="865188" cy="1444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3851275" y="1052513"/>
            <a:ext cx="4897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1. </a:t>
            </a:r>
            <a:r>
              <a:rPr lang="ru-RU" sz="1200"/>
              <a:t>Визуализируем  </a:t>
            </a:r>
            <a:r>
              <a:rPr lang="ru-RU" sz="1200" b="1"/>
              <a:t>линии </a:t>
            </a:r>
            <a:r>
              <a:rPr lang="ru-RU" sz="1200"/>
              <a:t> пересечении разломов с верхним горизонтом.</a:t>
            </a:r>
          </a:p>
          <a:p>
            <a:r>
              <a:rPr lang="en-US" sz="1200"/>
              <a:t>2. </a:t>
            </a:r>
            <a:r>
              <a:rPr lang="ru-RU" sz="1200"/>
              <a:t>Выводим на экран все скв. в которых есть данные </a:t>
            </a:r>
            <a:r>
              <a:rPr lang="en-US" sz="1200"/>
              <a:t>FMI.</a:t>
            </a:r>
            <a:endParaRPr lang="ru-RU" sz="1200"/>
          </a:p>
          <a:p>
            <a:r>
              <a:rPr lang="ru-RU" sz="1200"/>
              <a:t>3. Судя по картинке видно, что скв.  4032 и 4036 находятся в одном блоке и ограничены общими разломами. Следовательно их можно объединить в одну группу.</a:t>
            </a:r>
          </a:p>
          <a:p>
            <a:r>
              <a:rPr lang="ru-RU" sz="1200"/>
              <a:t>4. Скв. 4012, 4013, 4018, 4025 находятся в другом блоке, ограниченном общими разломами, следовательно их можно объединить в другую общую группу.</a:t>
            </a:r>
          </a:p>
          <a:p>
            <a:r>
              <a:rPr lang="ru-RU" sz="1200"/>
              <a:t>5. В данном примере мы будем использовать  блок, в котором находятся скв. 4032 и 4036. В дальнейшем этот блок будет называться </a:t>
            </a:r>
            <a:r>
              <a:rPr lang="en-US" sz="1200" b="1"/>
              <a:t>Block_1</a:t>
            </a:r>
            <a:r>
              <a:rPr lang="ru-RU" sz="1200"/>
              <a:t>.</a:t>
            </a:r>
          </a:p>
        </p:txBody>
      </p:sp>
      <p:pic>
        <p:nvPicPr>
          <p:cNvPr id="6" name="Рисунок 5" descr="2012-05-18_122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2307381" cy="5733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827088" y="333375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Выделение разломных блоков с трещинами одного генезиса.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28775"/>
            <a:ext cx="3100388" cy="348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1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Создание параметров характеризующих трещинную среду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4211638" y="1557338"/>
            <a:ext cx="44640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Итогом создания модели трещин являются кубы пористости и проницаемости характеризующие ФЕС трещинной модели.</a:t>
            </a:r>
          </a:p>
          <a:p>
            <a:r>
              <a:rPr lang="ru-RU" sz="1200" dirty="0"/>
              <a:t>Есть два режима создания модели трещин: </a:t>
            </a:r>
            <a:r>
              <a:rPr lang="en-US" sz="1200" b="1" dirty="0"/>
              <a:t>Fracture aperture</a:t>
            </a:r>
            <a:r>
              <a:rPr lang="en-US" sz="1200" dirty="0"/>
              <a:t> </a:t>
            </a:r>
            <a:r>
              <a:rPr lang="ru-RU" sz="1200" dirty="0"/>
              <a:t>и </a:t>
            </a:r>
            <a:r>
              <a:rPr lang="en-US" sz="1200" b="1" dirty="0"/>
              <a:t>Well test permeability</a:t>
            </a:r>
            <a:r>
              <a:rPr lang="ru-RU" sz="1200" dirty="0"/>
              <a:t>. </a:t>
            </a:r>
          </a:p>
          <a:p>
            <a:r>
              <a:rPr lang="ru-RU" sz="1200" dirty="0"/>
              <a:t>При использовании режима </a:t>
            </a:r>
            <a:r>
              <a:rPr lang="en-US" sz="1200" b="1" dirty="0"/>
              <a:t>Fracture aperture</a:t>
            </a:r>
            <a:r>
              <a:rPr lang="en-US" sz="1200" dirty="0"/>
              <a:t> </a:t>
            </a:r>
            <a:r>
              <a:rPr lang="ru-RU" sz="1200" dirty="0"/>
              <a:t>проницаемость трещин зависит от плотности трещин, которая известна по </a:t>
            </a:r>
            <a:r>
              <a:rPr lang="en-US" sz="1200" dirty="0"/>
              <a:t>FMI</a:t>
            </a:r>
            <a:r>
              <a:rPr lang="ru-RU" sz="1200" dirty="0"/>
              <a:t> и от </a:t>
            </a:r>
            <a:r>
              <a:rPr lang="ru-RU" sz="1200" dirty="0" err="1"/>
              <a:t>раскрытости</a:t>
            </a:r>
            <a:r>
              <a:rPr lang="ru-RU" sz="1200" dirty="0"/>
              <a:t> трещин, которую нужно задать программе.</a:t>
            </a:r>
          </a:p>
          <a:p>
            <a:r>
              <a:rPr lang="ru-RU" sz="1200" dirty="0"/>
              <a:t>При использовании опции </a:t>
            </a:r>
            <a:r>
              <a:rPr lang="en-US" sz="1200" b="1" dirty="0"/>
              <a:t>Well test permeability</a:t>
            </a:r>
            <a:r>
              <a:rPr lang="en-US" sz="1200" dirty="0"/>
              <a:t> </a:t>
            </a:r>
            <a:r>
              <a:rPr lang="ru-RU" sz="1200" dirty="0"/>
              <a:t>плотность трещин берется также из </a:t>
            </a:r>
            <a:r>
              <a:rPr lang="en-US" sz="1200" dirty="0"/>
              <a:t>FMI</a:t>
            </a:r>
            <a:r>
              <a:rPr lang="ru-RU" sz="1200" dirty="0"/>
              <a:t>, а </a:t>
            </a:r>
            <a:r>
              <a:rPr lang="ru-RU" sz="1200" dirty="0" err="1"/>
              <a:t>раскрытость</a:t>
            </a:r>
            <a:r>
              <a:rPr lang="ru-RU" sz="1200" dirty="0"/>
              <a:t> рассчитывается из кривой </a:t>
            </a:r>
            <a:r>
              <a:rPr lang="en-US" sz="1200" dirty="0"/>
              <a:t>k*h</a:t>
            </a:r>
            <a:r>
              <a:rPr lang="ru-RU" sz="1200" dirty="0"/>
              <a:t>. Этот метод точнее, но необходимо, чтобы в исследуемых скважинах были проведены гидродинамические исследования для определения проницаемости.</a:t>
            </a:r>
          </a:p>
        </p:txBody>
      </p:sp>
      <p:sp>
        <p:nvSpPr>
          <p:cNvPr id="22533" name="Rectangle 14"/>
          <p:cNvSpPr>
            <a:spLocks noChangeArrowheads="1"/>
          </p:cNvSpPr>
          <p:nvPr/>
        </p:nvSpPr>
        <p:spPr bwMode="auto">
          <a:xfrm>
            <a:off x="2555875" y="3141663"/>
            <a:ext cx="1439863" cy="17272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Rectangle 14"/>
          <p:cNvSpPr>
            <a:spLocks noChangeArrowheads="1"/>
          </p:cNvSpPr>
          <p:nvPr/>
        </p:nvSpPr>
        <p:spPr bwMode="auto">
          <a:xfrm>
            <a:off x="3492500" y="2349500"/>
            <a:ext cx="574675" cy="1428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2555875" y="2501900"/>
            <a:ext cx="647700" cy="134938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Анализ распределения азимутов трещин по данным </a:t>
            </a:r>
            <a:r>
              <a:rPr lang="en-US" sz="1400" b="1">
                <a:solidFill>
                  <a:srgbClr val="002060"/>
                </a:solidFill>
              </a:rPr>
              <a:t>FMI</a:t>
            </a:r>
            <a:endParaRPr lang="ru-RU" sz="140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836613"/>
            <a:ext cx="3995737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827088" y="1052513"/>
            <a:ext cx="4032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В окне </a:t>
            </a:r>
            <a:r>
              <a:rPr lang="en-US" sz="1200" b="1" dirty="0"/>
              <a:t>Create Fracture Model</a:t>
            </a:r>
            <a:r>
              <a:rPr lang="en-US" sz="1200" dirty="0"/>
              <a:t> </a:t>
            </a:r>
            <a:r>
              <a:rPr lang="ru-RU" sz="1200" dirty="0"/>
              <a:t>можно проанализировать данные азимутов по скважинам. В строке </a:t>
            </a:r>
            <a:r>
              <a:rPr lang="en-US" sz="1200" b="1" dirty="0"/>
              <a:t>Azimuth Log</a:t>
            </a:r>
            <a:r>
              <a:rPr lang="en-US" sz="1200" dirty="0"/>
              <a:t> </a:t>
            </a:r>
            <a:r>
              <a:rPr lang="ru-RU" sz="1200" dirty="0"/>
              <a:t>выбираем  кривую азимутов по </a:t>
            </a:r>
            <a:r>
              <a:rPr lang="en-US" sz="1200" dirty="0"/>
              <a:t>FMI (Azimuth)</a:t>
            </a:r>
            <a:r>
              <a:rPr lang="ru-RU" sz="1200" dirty="0"/>
              <a:t>, в строке </a:t>
            </a:r>
            <a:r>
              <a:rPr lang="en-US" sz="1200" dirty="0"/>
              <a:t>Type log </a:t>
            </a:r>
            <a:r>
              <a:rPr lang="ru-RU" sz="1200" dirty="0"/>
              <a:t>выбираем кривую типов трещин  по </a:t>
            </a:r>
            <a:r>
              <a:rPr lang="en-US" sz="1200" dirty="0"/>
              <a:t>FMI</a:t>
            </a:r>
            <a:r>
              <a:rPr lang="ru-RU" sz="1200" dirty="0"/>
              <a:t> (</a:t>
            </a:r>
            <a:r>
              <a:rPr lang="en-US" sz="1200" dirty="0"/>
              <a:t>Type</a:t>
            </a:r>
            <a:r>
              <a:rPr lang="ru-RU" sz="1200" dirty="0"/>
              <a:t>)</a:t>
            </a:r>
            <a:r>
              <a:rPr lang="en-US" sz="1200" dirty="0"/>
              <a:t>.</a:t>
            </a:r>
            <a:r>
              <a:rPr lang="ru-RU" sz="1200" dirty="0"/>
              <a:t> В данном случае код 1 обозначает проводящие трещины, код 2 – непроводящие.</a:t>
            </a:r>
          </a:p>
          <a:p>
            <a:r>
              <a:rPr lang="ru-RU" sz="1200" dirty="0"/>
              <a:t>В </a:t>
            </a:r>
            <a:r>
              <a:rPr lang="en-US" sz="1200" dirty="0"/>
              <a:t> </a:t>
            </a:r>
            <a:r>
              <a:rPr lang="en-US" sz="1200" b="1" dirty="0"/>
              <a:t>Filter fractures on</a:t>
            </a:r>
            <a:r>
              <a:rPr lang="en-US" sz="1200" dirty="0"/>
              <a:t> </a:t>
            </a:r>
            <a:r>
              <a:rPr lang="ru-RU" sz="1200" dirty="0"/>
              <a:t>выбираем скважины которые соответствуют нашему блоку (</a:t>
            </a:r>
            <a:r>
              <a:rPr lang="en-US" sz="1200" dirty="0"/>
              <a:t>Block_1)</a:t>
            </a:r>
            <a:r>
              <a:rPr lang="ru-RU" sz="1200" dirty="0"/>
              <a:t>, а в </a:t>
            </a:r>
            <a:r>
              <a:rPr lang="en-US" sz="1200" dirty="0"/>
              <a:t>Types</a:t>
            </a:r>
            <a:r>
              <a:rPr lang="ru-RU" sz="1200" dirty="0"/>
              <a:t> выбираем необходимый  тип трещин (1-проводящие).</a:t>
            </a:r>
          </a:p>
          <a:p>
            <a:r>
              <a:rPr lang="ru-RU" sz="1200" dirty="0"/>
              <a:t>Теперь на </a:t>
            </a:r>
            <a:r>
              <a:rPr lang="ru-RU" sz="1200" dirty="0" err="1"/>
              <a:t>роза-диаграмме</a:t>
            </a:r>
            <a:r>
              <a:rPr lang="ru-RU" sz="1200" dirty="0"/>
              <a:t> отображаются  азимуты проводящих трещин и их преобладающие направления по скважинам из исследуемого блока (</a:t>
            </a:r>
            <a:r>
              <a:rPr lang="en-US" sz="1200" dirty="0"/>
              <a:t>Block_1). </a:t>
            </a:r>
            <a:r>
              <a:rPr lang="ru-RU" sz="1200" dirty="0"/>
              <a:t>Проанализировав </a:t>
            </a:r>
            <a:r>
              <a:rPr lang="ru-RU" sz="1200" dirty="0" err="1"/>
              <a:t>роза-диаграмму</a:t>
            </a:r>
            <a:r>
              <a:rPr lang="ru-RU" sz="1200" dirty="0"/>
              <a:t> необходимо определиться сколько наборов трещин будет смоделировано в модели трещин. В данном примере для упрощения будет задано 2 набора трещин. 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25538"/>
            <a:ext cx="4202113" cy="427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7" name="Подзаголовок 2"/>
          <p:cNvSpPr txBox="1">
            <a:spLocks/>
          </p:cNvSpPr>
          <p:nvPr/>
        </p:nvSpPr>
        <p:spPr bwMode="auto">
          <a:xfrm>
            <a:off x="835025" y="403225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Анализ данных </a:t>
            </a:r>
            <a:r>
              <a:rPr lang="en-US" sz="1400" b="1">
                <a:solidFill>
                  <a:srgbClr val="002060"/>
                </a:solidFill>
              </a:rPr>
              <a:t>FMI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5364163" y="908050"/>
            <a:ext cx="3529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Проанализировав розодиаграмму и решив выделить два направления трещин мы подразумеваем создание двух сетов трещин с разными азимутами и разной плотностью трещин. </a:t>
            </a:r>
          </a:p>
        </p:txBody>
      </p:sp>
      <p:sp>
        <p:nvSpPr>
          <p:cNvPr id="6149" name="Rectangle 14"/>
          <p:cNvSpPr>
            <a:spLocks noChangeArrowheads="1"/>
          </p:cNvSpPr>
          <p:nvPr/>
        </p:nvSpPr>
        <p:spPr bwMode="auto">
          <a:xfrm>
            <a:off x="1042988" y="1700213"/>
            <a:ext cx="649287" cy="1444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5364163" y="1836738"/>
            <a:ext cx="35290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Чтобы создать два сета трещин нужно зайти в первую закладку </a:t>
            </a:r>
            <a:r>
              <a:rPr lang="en-US" sz="1200" b="1" dirty="0"/>
              <a:t>Set definition</a:t>
            </a:r>
            <a:r>
              <a:rPr lang="en-US" sz="1200" dirty="0"/>
              <a:t> </a:t>
            </a:r>
            <a:r>
              <a:rPr lang="ru-RU" sz="1200" dirty="0"/>
              <a:t>и нажать на кнопку </a:t>
            </a:r>
            <a:r>
              <a:rPr lang="en-US" sz="1200" b="1" dirty="0"/>
              <a:t>Create</a:t>
            </a:r>
            <a:r>
              <a:rPr lang="ru-RU" sz="1200" dirty="0"/>
              <a:t> как показано на рисунке.</a:t>
            </a:r>
          </a:p>
          <a:p>
            <a:r>
              <a:rPr lang="ru-RU" sz="1200" dirty="0"/>
              <a:t>Настройки в нижней части окна пока что задавать не нужно, так как для их задания необходимо теперь проанализировать трещины по каждому набору во второй закладке и создать на основе этого анализа трендовые кубы азимутов и плотности трещин.</a:t>
            </a:r>
          </a:p>
        </p:txBody>
      </p:sp>
      <p:sp>
        <p:nvSpPr>
          <p:cNvPr id="6151" name="Rectangle 14"/>
          <p:cNvSpPr>
            <a:spLocks noChangeArrowheads="1"/>
          </p:cNvSpPr>
          <p:nvPr/>
        </p:nvSpPr>
        <p:spPr bwMode="auto">
          <a:xfrm>
            <a:off x="2411413" y="2060575"/>
            <a:ext cx="647700" cy="1444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3779838" y="2276475"/>
            <a:ext cx="936625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 txBox="1">
            <a:spLocks/>
          </p:cNvSpPr>
          <p:nvPr/>
        </p:nvSpPr>
        <p:spPr bwMode="auto">
          <a:xfrm>
            <a:off x="755650" y="333375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Выделяем преобладающие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азимуты направления трещин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5086350" y="908050"/>
            <a:ext cx="4076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/>
              <a:t>Выставляем настройки как показано на рисунке.</a:t>
            </a:r>
          </a:p>
          <a:p>
            <a:endParaRPr lang="ru-RU" sz="1200" dirty="0"/>
          </a:p>
          <a:p>
            <a:r>
              <a:rPr lang="ru-RU" sz="1200" dirty="0"/>
              <a:t>Указываем исходную кривую азимутов и типа трещин.</a:t>
            </a:r>
          </a:p>
          <a:p>
            <a:r>
              <a:rPr lang="ru-RU" sz="1200" dirty="0"/>
              <a:t>Выбираем тип трещин. </a:t>
            </a:r>
            <a:endParaRPr lang="ru-RU" sz="1200" b="1" dirty="0"/>
          </a:p>
          <a:p>
            <a:r>
              <a:rPr lang="ru-RU" sz="1200" dirty="0"/>
              <a:t>Выбираем скважины, которые относятся к </a:t>
            </a:r>
          </a:p>
          <a:p>
            <a:r>
              <a:rPr lang="ru-RU" sz="1200" dirty="0"/>
              <a:t>рассматриваемому блоку.</a:t>
            </a:r>
          </a:p>
          <a:p>
            <a:r>
              <a:rPr lang="ru-RU" sz="1200" dirty="0"/>
              <a:t>Анализируем </a:t>
            </a:r>
            <a:r>
              <a:rPr lang="ru-RU" sz="1200" dirty="0" err="1"/>
              <a:t>роза-диаграмму</a:t>
            </a:r>
            <a:r>
              <a:rPr lang="ru-RU" sz="1200" dirty="0"/>
              <a:t>.</a:t>
            </a:r>
          </a:p>
          <a:p>
            <a:r>
              <a:rPr lang="ru-RU" sz="1200" dirty="0"/>
              <a:t>Выделяем два преобладающих направления  </a:t>
            </a:r>
          </a:p>
          <a:p>
            <a:r>
              <a:rPr lang="ru-RU" sz="1200" dirty="0"/>
              <a:t>От 0 до 80 градусов, и от 80 до 180.</a:t>
            </a:r>
          </a:p>
          <a:p>
            <a:endParaRPr lang="ru-RU" sz="1200" b="1" dirty="0"/>
          </a:p>
        </p:txBody>
      </p:sp>
      <p:pic>
        <p:nvPicPr>
          <p:cNvPr id="7172" name="Рисунок 6" descr="2012-05-18_1436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36613"/>
            <a:ext cx="4176712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5292725" y="908050"/>
            <a:ext cx="36020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Направление от 80 до 180 градусов отнесем </a:t>
            </a:r>
            <a:endParaRPr lang="en-US" sz="1200" dirty="0"/>
          </a:p>
          <a:p>
            <a:r>
              <a:rPr lang="ru-RU" sz="1200" dirty="0"/>
              <a:t>к </a:t>
            </a:r>
            <a:r>
              <a:rPr lang="en-US" sz="1200" dirty="0"/>
              <a:t>Block_1_set</a:t>
            </a:r>
            <a:r>
              <a:rPr lang="ru-RU" sz="1200" dirty="0"/>
              <a:t>_</a:t>
            </a:r>
            <a:r>
              <a:rPr lang="en-US" sz="1200" dirty="0"/>
              <a:t>1.</a:t>
            </a:r>
            <a:r>
              <a:rPr lang="ru-RU" sz="1200" dirty="0"/>
              <a:t>  Выделяем с помощью мыши лежащие в этом интервале лепестки </a:t>
            </a:r>
            <a:r>
              <a:rPr lang="ru-RU" sz="1200" dirty="0" err="1"/>
              <a:t>роза-диаграммы</a:t>
            </a:r>
            <a:r>
              <a:rPr lang="ru-RU" sz="1200" dirty="0"/>
              <a:t> и относим их к соответствующему сету путем переноса из левой </a:t>
            </a:r>
            <a:r>
              <a:rPr lang="ru-RU" sz="1200" dirty="0" err="1"/>
              <a:t>роза-диаграммы</a:t>
            </a:r>
            <a:r>
              <a:rPr lang="ru-RU" sz="1200" dirty="0"/>
              <a:t> в правую.</a:t>
            </a:r>
          </a:p>
          <a:p>
            <a:r>
              <a:rPr lang="ru-RU" sz="1200" dirty="0"/>
              <a:t>Анализируя правую </a:t>
            </a:r>
            <a:r>
              <a:rPr lang="ru-RU" sz="1200" dirty="0" err="1"/>
              <a:t>роза-диаграмму</a:t>
            </a:r>
            <a:r>
              <a:rPr lang="ru-RU" sz="1200" dirty="0"/>
              <a:t> можно заключить, что преобладающим направлением является 130 градусов, а вариация азимутов составляет - 40 градусов.</a:t>
            </a:r>
            <a:endParaRPr lang="ru-RU" sz="1200" b="1" dirty="0"/>
          </a:p>
        </p:txBody>
      </p:sp>
      <p:pic>
        <p:nvPicPr>
          <p:cNvPr id="8195" name="Рисунок 10" descr="2012-05-18_1448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4068763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Выделяем преобладающие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азимуты направления трещин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5180013" y="898525"/>
            <a:ext cx="38560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Направление от 80 до 180 градусов отнесем </a:t>
            </a:r>
            <a:endParaRPr lang="en-US" sz="1200"/>
          </a:p>
          <a:p>
            <a:r>
              <a:rPr lang="ru-RU" sz="1200"/>
              <a:t>к </a:t>
            </a:r>
            <a:r>
              <a:rPr lang="en-US" sz="1200"/>
              <a:t>Block_1_set</a:t>
            </a:r>
            <a:r>
              <a:rPr lang="ru-RU" sz="1200"/>
              <a:t>_2</a:t>
            </a:r>
            <a:r>
              <a:rPr lang="en-US" sz="1200"/>
              <a:t>.</a:t>
            </a:r>
            <a:r>
              <a:rPr lang="ru-RU" sz="1200"/>
              <a:t>  </a:t>
            </a:r>
          </a:p>
          <a:p>
            <a:r>
              <a:rPr lang="ru-RU" sz="1200"/>
              <a:t>Для данного сета преобладающим направлением судя по роза-диаграмме является 50 градусов (лепестки диаграмм со значениями от 60 до 80 закрашены полностью, что говорит о большом количестве трещин соответствующего направления).</a:t>
            </a:r>
          </a:p>
          <a:p>
            <a:r>
              <a:rPr lang="ru-RU" sz="1200"/>
              <a:t>Вариация азимутов - 20 градусов.</a:t>
            </a:r>
          </a:p>
          <a:p>
            <a:endParaRPr lang="ru-RU" sz="1200"/>
          </a:p>
          <a:p>
            <a:r>
              <a:rPr lang="ru-RU" sz="1200"/>
              <a:t>После задания настроек следует нажать кнопку </a:t>
            </a:r>
            <a:r>
              <a:rPr lang="en-US" sz="1200" b="1"/>
              <a:t>Save</a:t>
            </a:r>
            <a:r>
              <a:rPr lang="ru-RU" sz="1200" b="1"/>
              <a:t> </a:t>
            </a:r>
            <a:r>
              <a:rPr lang="ru-RU" sz="1200"/>
              <a:t>для сохранения настроек. Запускать задачу на расчет пока не следует, так как в закладке </a:t>
            </a:r>
            <a:r>
              <a:rPr lang="en-US" sz="1200"/>
              <a:t>Set definition </a:t>
            </a:r>
            <a:r>
              <a:rPr lang="ru-RU" sz="1200"/>
              <a:t>настройки заданы не до конца.</a:t>
            </a:r>
          </a:p>
        </p:txBody>
      </p:sp>
      <p:pic>
        <p:nvPicPr>
          <p:cNvPr id="9219" name="Рисунок 7" descr="2012-05-18_1432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4052888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Выделяем преобладающие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азимуты направления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трещин.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3563938" y="6308725"/>
            <a:ext cx="503237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4211638" y="2997200"/>
            <a:ext cx="647700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Создание кубов азимутов</a:t>
            </a:r>
          </a:p>
        </p:txBody>
      </p:sp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3635375" y="981075"/>
            <a:ext cx="23050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 дереве проекта выделяем</a:t>
            </a:r>
            <a:r>
              <a:rPr lang="en-US" sz="1200"/>
              <a:t> </a:t>
            </a:r>
            <a:r>
              <a:rPr lang="en-US" sz="1200" b="1"/>
              <a:t>Grid</a:t>
            </a:r>
            <a:r>
              <a:rPr lang="ru-RU" sz="1200"/>
              <a:t>. Слева в меню </a:t>
            </a:r>
            <a:r>
              <a:rPr lang="en-US" sz="1200" b="1"/>
              <a:t>Parameter utilities</a:t>
            </a:r>
            <a:r>
              <a:rPr lang="en-US" sz="1200"/>
              <a:t> </a:t>
            </a:r>
            <a:r>
              <a:rPr lang="ru-RU" sz="1200"/>
              <a:t>выбираем </a:t>
            </a:r>
            <a:r>
              <a:rPr lang="en-US" sz="1200" b="1"/>
              <a:t>Calculator</a:t>
            </a:r>
            <a:r>
              <a:rPr lang="ru-RU" sz="1200"/>
              <a:t>. В строке задания выражений пишем, что куб азимутов для первого набора трещин равен 130 градусов.</a:t>
            </a:r>
          </a:p>
          <a:p>
            <a:r>
              <a:rPr lang="ru-RU" sz="1200"/>
              <a:t>Для второго набора трещин куб азимутов равен 50 градусов. Значения углов были взяты из роза-диаграмм. Нажимаем </a:t>
            </a:r>
            <a:r>
              <a:rPr lang="en-US" sz="1200" b="1"/>
              <a:t>Run</a:t>
            </a:r>
            <a:r>
              <a:rPr lang="en-US" sz="1200"/>
              <a:t> </a:t>
            </a:r>
            <a:r>
              <a:rPr lang="ru-RU" sz="1200"/>
              <a:t>и во всплывающем окне нажимаем </a:t>
            </a:r>
            <a:r>
              <a:rPr lang="en-US" sz="1200" b="1"/>
              <a:t>Continious</a:t>
            </a:r>
            <a:r>
              <a:rPr lang="ru-RU" sz="1200"/>
              <a:t>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280193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873125"/>
            <a:ext cx="288131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068638"/>
            <a:ext cx="4967287" cy="3470275"/>
          </a:xfrm>
          <a:prstGeom prst="rect">
            <a:avLst/>
          </a:prstGeom>
          <a:noFill/>
          <a:ln w="9525">
            <a:solidFill>
              <a:srgbClr val="06025E"/>
            </a:solidFill>
            <a:miter lim="800000"/>
            <a:headEnd/>
            <a:tailEnd/>
          </a:ln>
        </p:spPr>
      </p:pic>
      <p:sp>
        <p:nvSpPr>
          <p:cNvPr id="11267" name="Подзаголовок 2"/>
          <p:cNvSpPr txBox="1">
            <a:spLocks/>
          </p:cNvSpPr>
          <p:nvPr/>
        </p:nvSpPr>
        <p:spPr bwMode="auto">
          <a:xfrm>
            <a:off x="755650" y="33178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002060"/>
                </a:solidFill>
              </a:rPr>
              <a:t>Создание трендовых кубов плотности.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900113" y="908050"/>
            <a:ext cx="7632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Инструментарий модуля </a:t>
            </a:r>
            <a:r>
              <a:rPr lang="en-US" sz="1200" dirty="0"/>
              <a:t>Fracture </a:t>
            </a:r>
            <a:r>
              <a:rPr lang="en-US" sz="1200" dirty="0" err="1"/>
              <a:t>modelling</a:t>
            </a:r>
            <a:r>
              <a:rPr lang="en-US" sz="1200" dirty="0"/>
              <a:t> </a:t>
            </a:r>
            <a:r>
              <a:rPr lang="ru-RU" sz="1200" dirty="0"/>
              <a:t> позволяет создавать тренды только для вертикальных разломов. Так как в данном примере разломы имеют большой наклон, который необходимо учесть, нужно воспользоваться другими средствами </a:t>
            </a:r>
            <a:r>
              <a:rPr lang="en-US" sz="1200" dirty="0"/>
              <a:t>RMS </a:t>
            </a:r>
            <a:r>
              <a:rPr lang="ru-RU" sz="1200" dirty="0"/>
              <a:t>для создания трендов плотности трещин. В конечном итоге необходимо получить тренд, значения которого на разломе будут равны единице и на каком-то расстоянии будут уменьшаться до нуля.</a:t>
            </a:r>
          </a:p>
        </p:txBody>
      </p:sp>
      <p:sp>
        <p:nvSpPr>
          <p:cNvPr id="11269" name="Rectangle 14"/>
          <p:cNvSpPr>
            <a:spLocks noChangeArrowheads="1"/>
          </p:cNvSpPr>
          <p:nvPr/>
        </p:nvSpPr>
        <p:spPr bwMode="auto">
          <a:xfrm>
            <a:off x="971550" y="6308725"/>
            <a:ext cx="792163" cy="1444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900113" y="1814513"/>
            <a:ext cx="76327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Для создания такого тренда вначале воспользуемся инструментом </a:t>
            </a:r>
            <a:r>
              <a:rPr lang="en-US" sz="1200" b="1"/>
              <a:t>Geometric modelling</a:t>
            </a:r>
            <a:r>
              <a:rPr lang="ru-RU" sz="1200"/>
              <a:t>, чтобы создать куб величины расстояния от разлома. В данном примере модель разломов не привязана к 3Д модели, поэтому в виде разломов выступают точки построенные по их поверхностям.</a:t>
            </a:r>
          </a:p>
          <a:p>
            <a:r>
              <a:rPr lang="ru-RU" sz="1200"/>
              <a:t>Для минимизации шума в кубе плотности трещин при его построении стоит брать только основные разломы для каждого блока. В данном случае для </a:t>
            </a:r>
            <a:r>
              <a:rPr lang="en-US" sz="1200"/>
              <a:t>Block_1</a:t>
            </a:r>
            <a:r>
              <a:rPr lang="ru-RU" sz="1200"/>
              <a:t> взяты только два основных разлома (показаны на рисунке зеленым).</a:t>
            </a: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141663"/>
            <a:ext cx="1479550" cy="2847975"/>
          </a:xfrm>
          <a:prstGeom prst="rect">
            <a:avLst/>
          </a:prstGeom>
          <a:noFill/>
          <a:ln w="9525">
            <a:solidFill>
              <a:srgbClr val="06025E"/>
            </a:solidFill>
            <a:miter lim="800000"/>
            <a:headEnd/>
            <a:tailEnd/>
          </a:ln>
        </p:spPr>
      </p:pic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4643438" y="3789363"/>
            <a:ext cx="792162" cy="1444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5364163" y="4365625"/>
            <a:ext cx="431800" cy="1428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4716463" y="4581525"/>
            <a:ext cx="1008062" cy="1428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5003800" y="3573463"/>
            <a:ext cx="792163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2555875" y="5876925"/>
            <a:ext cx="647700" cy="1444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</TotalTime>
  <Words>1483</Words>
  <Application>Microsoft Office PowerPoint</Application>
  <PresentationFormat>Экран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Roxar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Ustinov</dc:creator>
  <cp:lastModifiedBy>Safronov</cp:lastModifiedBy>
  <cp:revision>214</cp:revision>
  <dcterms:created xsi:type="dcterms:W3CDTF">2010-11-01T08:26:37Z</dcterms:created>
  <dcterms:modified xsi:type="dcterms:W3CDTF">2012-09-26T19:03:32Z</dcterms:modified>
</cp:coreProperties>
</file>