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0" r:id="rId2"/>
    <p:sldId id="257" r:id="rId3"/>
    <p:sldId id="259" r:id="rId4"/>
    <p:sldId id="262" r:id="rId5"/>
    <p:sldId id="263" r:id="rId6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D1D1"/>
    <a:srgbClr val="FFEBEB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353" autoAdjust="0"/>
    <p:restoredTop sz="89964" autoAdjust="0"/>
  </p:normalViewPr>
  <p:slideViewPr>
    <p:cSldViewPr>
      <p:cViewPr varScale="1">
        <p:scale>
          <a:sx n="67" d="100"/>
          <a:sy n="67" d="100"/>
        </p:scale>
        <p:origin x="-16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04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5" cy="49704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B45C1084-D41A-4EDE-A834-C6CB624428D8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7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704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5"/>
            <a:ext cx="2950475" cy="49704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F5323020-D9D6-48C1-BFCB-72DBDD3FCC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245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3020-D9D6-48C1-BFCB-72DBDD3FCCE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3020-D9D6-48C1-BFCB-72DBDD3FCCE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3020-D9D6-48C1-BFCB-72DBDD3FCCE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3020-D9D6-48C1-BFCB-72DBDD3FCCE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23020-D9D6-48C1-BFCB-72DBDD3FCCE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B5BD58-A39B-4C1C-9809-62A5BD9C9A42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3BC6A5-19B4-423D-BFF4-84E45C5FC9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D00012.F471BB90" TargetMode="Externa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66519" y="2023100"/>
            <a:ext cx="813001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«Технология закрытия</a:t>
            </a:r>
          </a:p>
          <a:p>
            <a:pPr algn="ctr"/>
            <a:r>
              <a:rPr lang="ru-RU" sz="3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на забое»</a:t>
            </a:r>
            <a:endParaRPr lang="ru-RU" sz="3800" b="1" cap="none" spc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851920" y="908720"/>
            <a:ext cx="5292080" cy="72008"/>
          </a:xfrm>
          <a:prstGeom prst="rect">
            <a:avLst/>
          </a:prstGeom>
          <a:gradFill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10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1\ПАТЕНТ\14Чистый забой\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3357586" cy="676699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67944" y="836712"/>
            <a:ext cx="5076056" cy="164520"/>
          </a:xfrm>
          <a:prstGeom prst="rect">
            <a:avLst/>
          </a:prstGeom>
          <a:ln/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411761" y="129581"/>
            <a:ext cx="678908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Комплекс закрытия забоя скважины</a:t>
            </a:r>
            <a:endParaRPr lang="ru-RU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8748464" y="6525344"/>
            <a:ext cx="288032" cy="332656"/>
          </a:xfrm>
          <a:prstGeom prst="round2SameRect">
            <a:avLst>
              <a:gd name="adj1" fmla="val 4047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2</a:t>
            </a:r>
            <a:endParaRPr lang="ru-RU" sz="2000" dirty="0"/>
          </a:p>
        </p:txBody>
      </p:sp>
      <p:pic>
        <p:nvPicPr>
          <p:cNvPr id="12" name="Рисунок 11" descr="cid:image001.png@01D00012.F471BB90"/>
          <p:cNvPicPr/>
          <p:nvPr/>
        </p:nvPicPr>
        <p:blipFill>
          <a:blip r:embed="rId4" r:link="rId5" cstate="print"/>
          <a:srcRect b="17643"/>
          <a:stretch>
            <a:fillRect/>
          </a:stretch>
        </p:blipFill>
        <p:spPr bwMode="auto">
          <a:xfrm>
            <a:off x="3563888" y="1458740"/>
            <a:ext cx="5472608" cy="28083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4" name="Прямая со стрелкой 13"/>
          <p:cNvCxnSpPr/>
          <p:nvPr/>
        </p:nvCxnSpPr>
        <p:spPr>
          <a:xfrm>
            <a:off x="6084168" y="2492896"/>
            <a:ext cx="0" cy="1584176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948264" y="2492896"/>
            <a:ext cx="0" cy="1584176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20272" y="350100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8</a:t>
            </a:r>
            <a:r>
              <a:rPr lang="ru-RU" sz="2000" b="1" dirty="0" err="1" smtClean="0">
                <a:solidFill>
                  <a:srgbClr val="C00000"/>
                </a:solidFill>
              </a:rPr>
              <a:t>сут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2066" y="3431280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0,5сут!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7956376" y="2492896"/>
            <a:ext cx="0" cy="1584176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28384" y="3501008"/>
            <a:ext cx="1115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30сут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357290" y="4500570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3929066"/>
            <a:ext cx="1714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Обратный клапан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57422" y="4274114"/>
            <a:ext cx="1500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Манометр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2214546" y="4643446"/>
            <a:ext cx="357190" cy="4286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2285984" y="5357826"/>
            <a:ext cx="500066" cy="21431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71736" y="5000636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/>
              <a:t>Пакер</a:t>
            </a:r>
            <a:endParaRPr lang="ru-RU" sz="1600" b="1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00034" y="2857496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ШГН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1357290" y="3286124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олилиния 40"/>
          <p:cNvSpPr/>
          <p:nvPr/>
        </p:nvSpPr>
        <p:spPr>
          <a:xfrm>
            <a:off x="1643042" y="5821680"/>
            <a:ext cx="301328" cy="393402"/>
          </a:xfrm>
          <a:custGeom>
            <a:avLst/>
            <a:gdLst>
              <a:gd name="connsiteX0" fmla="*/ 0 w 229870"/>
              <a:gd name="connsiteY0" fmla="*/ 327660 h 327660"/>
              <a:gd name="connsiteX1" fmla="*/ 167640 w 229870"/>
              <a:gd name="connsiteY1" fmla="*/ 243840 h 327660"/>
              <a:gd name="connsiteX2" fmla="*/ 220980 w 229870"/>
              <a:gd name="connsiteY2" fmla="*/ 45720 h 327660"/>
              <a:gd name="connsiteX3" fmla="*/ 220980 w 229870"/>
              <a:gd name="connsiteY3" fmla="*/ 0 h 32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870" h="327660">
                <a:moveTo>
                  <a:pt x="0" y="327660"/>
                </a:moveTo>
                <a:cubicBezTo>
                  <a:pt x="65405" y="309245"/>
                  <a:pt x="130810" y="290830"/>
                  <a:pt x="167640" y="243840"/>
                </a:cubicBezTo>
                <a:cubicBezTo>
                  <a:pt x="204470" y="196850"/>
                  <a:pt x="212090" y="86360"/>
                  <a:pt x="220980" y="45720"/>
                </a:cubicBezTo>
                <a:cubicBezTo>
                  <a:pt x="229870" y="5080"/>
                  <a:pt x="225425" y="2540"/>
                  <a:pt x="22098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2011680" y="5935980"/>
            <a:ext cx="251460" cy="365760"/>
          </a:xfrm>
          <a:custGeom>
            <a:avLst/>
            <a:gdLst>
              <a:gd name="connsiteX0" fmla="*/ 251460 w 251460"/>
              <a:gd name="connsiteY0" fmla="*/ 365760 h 365760"/>
              <a:gd name="connsiteX1" fmla="*/ 68580 w 251460"/>
              <a:gd name="connsiteY1" fmla="*/ 220980 h 365760"/>
              <a:gd name="connsiteX2" fmla="*/ 0 w 251460"/>
              <a:gd name="connsiteY2" fmla="*/ 0 h 365760"/>
              <a:gd name="connsiteX3" fmla="*/ 0 w 251460"/>
              <a:gd name="connsiteY3" fmla="*/ 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460" h="365760">
                <a:moveTo>
                  <a:pt x="251460" y="365760"/>
                </a:moveTo>
                <a:cubicBezTo>
                  <a:pt x="180975" y="323850"/>
                  <a:pt x="110490" y="281940"/>
                  <a:pt x="68580" y="220980"/>
                </a:cubicBezTo>
                <a:cubicBezTo>
                  <a:pt x="26670" y="16002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2000232" y="5357826"/>
            <a:ext cx="0" cy="285752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1928794" y="5000636"/>
            <a:ext cx="0" cy="285752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олилиния 51"/>
          <p:cNvSpPr/>
          <p:nvPr/>
        </p:nvSpPr>
        <p:spPr>
          <a:xfrm>
            <a:off x="1973580" y="4548206"/>
            <a:ext cx="240966" cy="452430"/>
          </a:xfrm>
          <a:custGeom>
            <a:avLst/>
            <a:gdLst>
              <a:gd name="connsiteX0" fmla="*/ 0 w 243840"/>
              <a:gd name="connsiteY0" fmla="*/ 457200 h 457200"/>
              <a:gd name="connsiteX1" fmla="*/ 7620 w 243840"/>
              <a:gd name="connsiteY1" fmla="*/ 388620 h 457200"/>
              <a:gd name="connsiteX2" fmla="*/ 22860 w 243840"/>
              <a:gd name="connsiteY2" fmla="*/ 320040 h 457200"/>
              <a:gd name="connsiteX3" fmla="*/ 68580 w 243840"/>
              <a:gd name="connsiteY3" fmla="*/ 266700 h 457200"/>
              <a:gd name="connsiteX4" fmla="*/ 91440 w 243840"/>
              <a:gd name="connsiteY4" fmla="*/ 182880 h 457200"/>
              <a:gd name="connsiteX5" fmla="*/ 137160 w 243840"/>
              <a:gd name="connsiteY5" fmla="*/ 114300 h 457200"/>
              <a:gd name="connsiteX6" fmla="*/ 213360 w 243840"/>
              <a:gd name="connsiteY6" fmla="*/ 76200 h 457200"/>
              <a:gd name="connsiteX7" fmla="*/ 243840 w 243840"/>
              <a:gd name="connsiteY7" fmla="*/ 0 h 457200"/>
              <a:gd name="connsiteX8" fmla="*/ 243840 w 243840"/>
              <a:gd name="connsiteY8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40" h="457200">
                <a:moveTo>
                  <a:pt x="0" y="457200"/>
                </a:moveTo>
                <a:cubicBezTo>
                  <a:pt x="1905" y="434340"/>
                  <a:pt x="3810" y="411480"/>
                  <a:pt x="7620" y="388620"/>
                </a:cubicBezTo>
                <a:cubicBezTo>
                  <a:pt x="11430" y="365760"/>
                  <a:pt x="12700" y="340360"/>
                  <a:pt x="22860" y="320040"/>
                </a:cubicBezTo>
                <a:cubicBezTo>
                  <a:pt x="33020" y="299720"/>
                  <a:pt x="57150" y="289560"/>
                  <a:pt x="68580" y="266700"/>
                </a:cubicBezTo>
                <a:cubicBezTo>
                  <a:pt x="80010" y="243840"/>
                  <a:pt x="80010" y="208280"/>
                  <a:pt x="91440" y="182880"/>
                </a:cubicBezTo>
                <a:cubicBezTo>
                  <a:pt x="102870" y="157480"/>
                  <a:pt x="116840" y="132080"/>
                  <a:pt x="137160" y="114300"/>
                </a:cubicBezTo>
                <a:cubicBezTo>
                  <a:pt x="157480" y="96520"/>
                  <a:pt x="195580" y="95250"/>
                  <a:pt x="213360" y="76200"/>
                </a:cubicBezTo>
                <a:cubicBezTo>
                  <a:pt x="231140" y="57150"/>
                  <a:pt x="243840" y="0"/>
                  <a:pt x="243840" y="0"/>
                </a:cubicBezTo>
                <a:lnTo>
                  <a:pt x="243840" y="0"/>
                </a:ln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1714500" y="4366260"/>
            <a:ext cx="190500" cy="381000"/>
          </a:xfrm>
          <a:custGeom>
            <a:avLst/>
            <a:gdLst>
              <a:gd name="connsiteX0" fmla="*/ 190500 w 190500"/>
              <a:gd name="connsiteY0" fmla="*/ 381000 h 381000"/>
              <a:gd name="connsiteX1" fmla="*/ 152400 w 190500"/>
              <a:gd name="connsiteY1" fmla="*/ 297180 h 381000"/>
              <a:gd name="connsiteX2" fmla="*/ 83820 w 190500"/>
              <a:gd name="connsiteY2" fmla="*/ 266700 h 381000"/>
              <a:gd name="connsiteX3" fmla="*/ 38100 w 190500"/>
              <a:gd name="connsiteY3" fmla="*/ 182880 h 381000"/>
              <a:gd name="connsiteX4" fmla="*/ 7620 w 190500"/>
              <a:gd name="connsiteY4" fmla="*/ 83820 h 381000"/>
              <a:gd name="connsiteX5" fmla="*/ 0 w 190500"/>
              <a:gd name="connsiteY5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0500" h="381000">
                <a:moveTo>
                  <a:pt x="190500" y="381000"/>
                </a:moveTo>
                <a:cubicBezTo>
                  <a:pt x="180340" y="348615"/>
                  <a:pt x="170180" y="316230"/>
                  <a:pt x="152400" y="297180"/>
                </a:cubicBezTo>
                <a:cubicBezTo>
                  <a:pt x="134620" y="278130"/>
                  <a:pt x="102870" y="285750"/>
                  <a:pt x="83820" y="266700"/>
                </a:cubicBezTo>
                <a:cubicBezTo>
                  <a:pt x="64770" y="247650"/>
                  <a:pt x="50800" y="213360"/>
                  <a:pt x="38100" y="182880"/>
                </a:cubicBezTo>
                <a:cubicBezTo>
                  <a:pt x="25400" y="152400"/>
                  <a:pt x="13970" y="114300"/>
                  <a:pt x="7620" y="83820"/>
                </a:cubicBezTo>
                <a:cubicBezTo>
                  <a:pt x="1270" y="53340"/>
                  <a:pt x="635" y="26670"/>
                  <a:pt x="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1691640" y="4023360"/>
            <a:ext cx="114300" cy="213360"/>
          </a:xfrm>
          <a:custGeom>
            <a:avLst/>
            <a:gdLst>
              <a:gd name="connsiteX0" fmla="*/ 0 w 114300"/>
              <a:gd name="connsiteY0" fmla="*/ 213360 h 213360"/>
              <a:gd name="connsiteX1" fmla="*/ 22860 w 114300"/>
              <a:gd name="connsiteY1" fmla="*/ 91440 h 213360"/>
              <a:gd name="connsiteX2" fmla="*/ 68580 w 114300"/>
              <a:gd name="connsiteY2" fmla="*/ 30480 h 213360"/>
              <a:gd name="connsiteX3" fmla="*/ 114300 w 114300"/>
              <a:gd name="connsiteY3" fmla="*/ 0 h 21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213360">
                <a:moveTo>
                  <a:pt x="0" y="213360"/>
                </a:moveTo>
                <a:cubicBezTo>
                  <a:pt x="5715" y="167640"/>
                  <a:pt x="11430" y="121920"/>
                  <a:pt x="22860" y="91440"/>
                </a:cubicBezTo>
                <a:cubicBezTo>
                  <a:pt x="34290" y="60960"/>
                  <a:pt x="53340" y="45720"/>
                  <a:pt x="68580" y="30480"/>
                </a:cubicBezTo>
                <a:cubicBezTo>
                  <a:pt x="83820" y="15240"/>
                  <a:pt x="99060" y="7620"/>
                  <a:pt x="11430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олилиния 54"/>
          <p:cNvSpPr/>
          <p:nvPr/>
        </p:nvSpPr>
        <p:spPr>
          <a:xfrm>
            <a:off x="2153920" y="4058920"/>
            <a:ext cx="99060" cy="375920"/>
          </a:xfrm>
          <a:custGeom>
            <a:avLst/>
            <a:gdLst>
              <a:gd name="connsiteX0" fmla="*/ 93980 w 99060"/>
              <a:gd name="connsiteY0" fmla="*/ 375920 h 375920"/>
              <a:gd name="connsiteX1" fmla="*/ 93980 w 99060"/>
              <a:gd name="connsiteY1" fmla="*/ 223520 h 375920"/>
              <a:gd name="connsiteX2" fmla="*/ 63500 w 99060"/>
              <a:gd name="connsiteY2" fmla="*/ 71120 h 375920"/>
              <a:gd name="connsiteX3" fmla="*/ 10160 w 99060"/>
              <a:gd name="connsiteY3" fmla="*/ 10160 h 375920"/>
              <a:gd name="connsiteX4" fmla="*/ 2540 w 99060"/>
              <a:gd name="connsiteY4" fmla="*/ 1016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" h="375920">
                <a:moveTo>
                  <a:pt x="93980" y="375920"/>
                </a:moveTo>
                <a:cubicBezTo>
                  <a:pt x="96520" y="325120"/>
                  <a:pt x="99060" y="274320"/>
                  <a:pt x="93980" y="223520"/>
                </a:cubicBezTo>
                <a:cubicBezTo>
                  <a:pt x="88900" y="172720"/>
                  <a:pt x="77470" y="106680"/>
                  <a:pt x="63500" y="71120"/>
                </a:cubicBezTo>
                <a:cubicBezTo>
                  <a:pt x="49530" y="35560"/>
                  <a:pt x="20320" y="20320"/>
                  <a:pt x="10160" y="10160"/>
                </a:cubicBezTo>
                <a:cubicBezTo>
                  <a:pt x="0" y="0"/>
                  <a:pt x="1270" y="5080"/>
                  <a:pt x="2540" y="1016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4071364" y="4422591"/>
            <a:ext cx="4572032" cy="2308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rgbClr val="CC0000"/>
                </a:solidFill>
              </a:rPr>
              <a:t>Принцип работы:</a:t>
            </a:r>
          </a:p>
          <a:p>
            <a:pPr algn="ctr"/>
            <a:r>
              <a:rPr lang="ru-RU" b="1" dirty="0" smtClean="0">
                <a:solidFill>
                  <a:srgbClr val="CC0000"/>
                </a:solidFill>
              </a:rPr>
              <a:t> </a:t>
            </a:r>
            <a:r>
              <a:rPr lang="ru-RU" dirty="0" smtClean="0">
                <a:solidFill>
                  <a:srgbClr val="CC0000"/>
                </a:solidFill>
              </a:rPr>
              <a:t>Закрытие клапана происходит размещением столба воды в </a:t>
            </a:r>
            <a:r>
              <a:rPr lang="ru-RU" dirty="0" err="1" smtClean="0">
                <a:solidFill>
                  <a:srgbClr val="CC0000"/>
                </a:solidFill>
              </a:rPr>
              <a:t>затрубном</a:t>
            </a:r>
            <a:r>
              <a:rPr lang="ru-RU" dirty="0" smtClean="0">
                <a:solidFill>
                  <a:srgbClr val="CC0000"/>
                </a:solidFill>
              </a:rPr>
              <a:t> пространстве с расчетом создаваемого давления заведомо большим, чем ожидаемое пластовое давление. Далее снимается </a:t>
            </a:r>
            <a:r>
              <a:rPr lang="ru-RU" b="1" dirty="0" smtClean="0">
                <a:solidFill>
                  <a:srgbClr val="CC0000"/>
                </a:solidFill>
              </a:rPr>
              <a:t>КВД</a:t>
            </a:r>
            <a:r>
              <a:rPr lang="ru-RU" dirty="0" smtClean="0">
                <a:solidFill>
                  <a:srgbClr val="CC0000"/>
                </a:solidFill>
              </a:rPr>
              <a:t> по манометру с точностью ±0,01 атм.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23928" y="980728"/>
            <a:ext cx="4572032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C0000"/>
                </a:solidFill>
              </a:rPr>
              <a:t>Сокращение времени ГДИС</a:t>
            </a:r>
            <a:endParaRPr lang="ru-RU" sz="2000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1\ПАТЕНТ\14Чистый забой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19" y="0"/>
            <a:ext cx="3362877" cy="677765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067944" y="836712"/>
            <a:ext cx="5076056" cy="164520"/>
          </a:xfrm>
          <a:prstGeom prst="rect">
            <a:avLst/>
          </a:prstGeom>
          <a:ln/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8748464" y="6525344"/>
            <a:ext cx="288032" cy="332656"/>
          </a:xfrm>
          <a:prstGeom prst="round2SameRect">
            <a:avLst>
              <a:gd name="adj1" fmla="val 4047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357290" y="4500570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3929066"/>
            <a:ext cx="1714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Обратный клапан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57422" y="4274114"/>
            <a:ext cx="1500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Манометр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2214546" y="4643446"/>
            <a:ext cx="357190" cy="42862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285984" y="5357826"/>
            <a:ext cx="500066" cy="21431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71736" y="5000636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 smtClean="0"/>
              <a:t>Пакер</a:t>
            </a:r>
            <a:endParaRPr lang="ru-RU" sz="1600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642910" y="2928934"/>
            <a:ext cx="114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ЭЦН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500166" y="3214686"/>
            <a:ext cx="428628" cy="285752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4714884"/>
            <a:ext cx="1714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Инструмент посадочный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1500166" y="5214950"/>
            <a:ext cx="285752" cy="14287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0" y="5429264"/>
            <a:ext cx="1714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Обратный клапан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1428728" y="5786454"/>
            <a:ext cx="35719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346466" y="129581"/>
            <a:ext cx="6840334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Вариант спуска оборудования с ЭЦН</a:t>
            </a:r>
            <a:endParaRPr lang="ru-RU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1928794" y="5000636"/>
            <a:ext cx="0" cy="285752"/>
          </a:xfrm>
          <a:prstGeom prst="straightConnector1">
            <a:avLst/>
          </a:pr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олилиния 39"/>
          <p:cNvSpPr/>
          <p:nvPr/>
        </p:nvSpPr>
        <p:spPr>
          <a:xfrm>
            <a:off x="1973580" y="4548206"/>
            <a:ext cx="240966" cy="452430"/>
          </a:xfrm>
          <a:custGeom>
            <a:avLst/>
            <a:gdLst>
              <a:gd name="connsiteX0" fmla="*/ 0 w 243840"/>
              <a:gd name="connsiteY0" fmla="*/ 457200 h 457200"/>
              <a:gd name="connsiteX1" fmla="*/ 7620 w 243840"/>
              <a:gd name="connsiteY1" fmla="*/ 388620 h 457200"/>
              <a:gd name="connsiteX2" fmla="*/ 22860 w 243840"/>
              <a:gd name="connsiteY2" fmla="*/ 320040 h 457200"/>
              <a:gd name="connsiteX3" fmla="*/ 68580 w 243840"/>
              <a:gd name="connsiteY3" fmla="*/ 266700 h 457200"/>
              <a:gd name="connsiteX4" fmla="*/ 91440 w 243840"/>
              <a:gd name="connsiteY4" fmla="*/ 182880 h 457200"/>
              <a:gd name="connsiteX5" fmla="*/ 137160 w 243840"/>
              <a:gd name="connsiteY5" fmla="*/ 114300 h 457200"/>
              <a:gd name="connsiteX6" fmla="*/ 213360 w 243840"/>
              <a:gd name="connsiteY6" fmla="*/ 76200 h 457200"/>
              <a:gd name="connsiteX7" fmla="*/ 243840 w 243840"/>
              <a:gd name="connsiteY7" fmla="*/ 0 h 457200"/>
              <a:gd name="connsiteX8" fmla="*/ 243840 w 243840"/>
              <a:gd name="connsiteY8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40" h="457200">
                <a:moveTo>
                  <a:pt x="0" y="457200"/>
                </a:moveTo>
                <a:cubicBezTo>
                  <a:pt x="1905" y="434340"/>
                  <a:pt x="3810" y="411480"/>
                  <a:pt x="7620" y="388620"/>
                </a:cubicBezTo>
                <a:cubicBezTo>
                  <a:pt x="11430" y="365760"/>
                  <a:pt x="12700" y="340360"/>
                  <a:pt x="22860" y="320040"/>
                </a:cubicBezTo>
                <a:cubicBezTo>
                  <a:pt x="33020" y="299720"/>
                  <a:pt x="57150" y="289560"/>
                  <a:pt x="68580" y="266700"/>
                </a:cubicBezTo>
                <a:cubicBezTo>
                  <a:pt x="80010" y="243840"/>
                  <a:pt x="80010" y="208280"/>
                  <a:pt x="91440" y="182880"/>
                </a:cubicBezTo>
                <a:cubicBezTo>
                  <a:pt x="102870" y="157480"/>
                  <a:pt x="116840" y="132080"/>
                  <a:pt x="137160" y="114300"/>
                </a:cubicBezTo>
                <a:cubicBezTo>
                  <a:pt x="157480" y="96520"/>
                  <a:pt x="195580" y="95250"/>
                  <a:pt x="213360" y="76200"/>
                </a:cubicBezTo>
                <a:cubicBezTo>
                  <a:pt x="231140" y="57150"/>
                  <a:pt x="243840" y="0"/>
                  <a:pt x="243840" y="0"/>
                </a:cubicBezTo>
                <a:lnTo>
                  <a:pt x="243840" y="0"/>
                </a:ln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1714500" y="4366260"/>
            <a:ext cx="190500" cy="381000"/>
          </a:xfrm>
          <a:custGeom>
            <a:avLst/>
            <a:gdLst>
              <a:gd name="connsiteX0" fmla="*/ 190500 w 190500"/>
              <a:gd name="connsiteY0" fmla="*/ 381000 h 381000"/>
              <a:gd name="connsiteX1" fmla="*/ 152400 w 190500"/>
              <a:gd name="connsiteY1" fmla="*/ 297180 h 381000"/>
              <a:gd name="connsiteX2" fmla="*/ 83820 w 190500"/>
              <a:gd name="connsiteY2" fmla="*/ 266700 h 381000"/>
              <a:gd name="connsiteX3" fmla="*/ 38100 w 190500"/>
              <a:gd name="connsiteY3" fmla="*/ 182880 h 381000"/>
              <a:gd name="connsiteX4" fmla="*/ 7620 w 190500"/>
              <a:gd name="connsiteY4" fmla="*/ 83820 h 381000"/>
              <a:gd name="connsiteX5" fmla="*/ 0 w 190500"/>
              <a:gd name="connsiteY5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0500" h="381000">
                <a:moveTo>
                  <a:pt x="190500" y="381000"/>
                </a:moveTo>
                <a:cubicBezTo>
                  <a:pt x="180340" y="348615"/>
                  <a:pt x="170180" y="316230"/>
                  <a:pt x="152400" y="297180"/>
                </a:cubicBezTo>
                <a:cubicBezTo>
                  <a:pt x="134620" y="278130"/>
                  <a:pt x="102870" y="285750"/>
                  <a:pt x="83820" y="266700"/>
                </a:cubicBezTo>
                <a:cubicBezTo>
                  <a:pt x="64770" y="247650"/>
                  <a:pt x="50800" y="213360"/>
                  <a:pt x="38100" y="182880"/>
                </a:cubicBezTo>
                <a:cubicBezTo>
                  <a:pt x="25400" y="152400"/>
                  <a:pt x="13970" y="114300"/>
                  <a:pt x="7620" y="83820"/>
                </a:cubicBezTo>
                <a:cubicBezTo>
                  <a:pt x="1270" y="53340"/>
                  <a:pt x="635" y="26670"/>
                  <a:pt x="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1691640" y="4023360"/>
            <a:ext cx="114300" cy="213360"/>
          </a:xfrm>
          <a:custGeom>
            <a:avLst/>
            <a:gdLst>
              <a:gd name="connsiteX0" fmla="*/ 0 w 114300"/>
              <a:gd name="connsiteY0" fmla="*/ 213360 h 213360"/>
              <a:gd name="connsiteX1" fmla="*/ 22860 w 114300"/>
              <a:gd name="connsiteY1" fmla="*/ 91440 h 213360"/>
              <a:gd name="connsiteX2" fmla="*/ 68580 w 114300"/>
              <a:gd name="connsiteY2" fmla="*/ 30480 h 213360"/>
              <a:gd name="connsiteX3" fmla="*/ 114300 w 114300"/>
              <a:gd name="connsiteY3" fmla="*/ 0 h 21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00" h="213360">
                <a:moveTo>
                  <a:pt x="0" y="213360"/>
                </a:moveTo>
                <a:cubicBezTo>
                  <a:pt x="5715" y="167640"/>
                  <a:pt x="11430" y="121920"/>
                  <a:pt x="22860" y="91440"/>
                </a:cubicBezTo>
                <a:cubicBezTo>
                  <a:pt x="34290" y="60960"/>
                  <a:pt x="53340" y="45720"/>
                  <a:pt x="68580" y="30480"/>
                </a:cubicBezTo>
                <a:cubicBezTo>
                  <a:pt x="83820" y="15240"/>
                  <a:pt x="99060" y="7620"/>
                  <a:pt x="11430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2153920" y="4058920"/>
            <a:ext cx="99060" cy="375920"/>
          </a:xfrm>
          <a:custGeom>
            <a:avLst/>
            <a:gdLst>
              <a:gd name="connsiteX0" fmla="*/ 93980 w 99060"/>
              <a:gd name="connsiteY0" fmla="*/ 375920 h 375920"/>
              <a:gd name="connsiteX1" fmla="*/ 93980 w 99060"/>
              <a:gd name="connsiteY1" fmla="*/ 223520 h 375920"/>
              <a:gd name="connsiteX2" fmla="*/ 63500 w 99060"/>
              <a:gd name="connsiteY2" fmla="*/ 71120 h 375920"/>
              <a:gd name="connsiteX3" fmla="*/ 10160 w 99060"/>
              <a:gd name="connsiteY3" fmla="*/ 10160 h 375920"/>
              <a:gd name="connsiteX4" fmla="*/ 2540 w 99060"/>
              <a:gd name="connsiteY4" fmla="*/ 1016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" h="375920">
                <a:moveTo>
                  <a:pt x="93980" y="375920"/>
                </a:moveTo>
                <a:cubicBezTo>
                  <a:pt x="96520" y="325120"/>
                  <a:pt x="99060" y="274320"/>
                  <a:pt x="93980" y="223520"/>
                </a:cubicBezTo>
                <a:cubicBezTo>
                  <a:pt x="88900" y="172720"/>
                  <a:pt x="77470" y="106680"/>
                  <a:pt x="63500" y="71120"/>
                </a:cubicBezTo>
                <a:cubicBezTo>
                  <a:pt x="49530" y="35560"/>
                  <a:pt x="20320" y="20320"/>
                  <a:pt x="10160" y="10160"/>
                </a:cubicBezTo>
                <a:cubicBezTo>
                  <a:pt x="0" y="0"/>
                  <a:pt x="1270" y="5080"/>
                  <a:pt x="2540" y="1016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1962150" y="5499100"/>
            <a:ext cx="101600" cy="228600"/>
          </a:xfrm>
          <a:custGeom>
            <a:avLst/>
            <a:gdLst>
              <a:gd name="connsiteX0" fmla="*/ 95250 w 101600"/>
              <a:gd name="connsiteY0" fmla="*/ 228600 h 228600"/>
              <a:gd name="connsiteX1" fmla="*/ 88900 w 101600"/>
              <a:gd name="connsiteY1" fmla="*/ 133350 h 228600"/>
              <a:gd name="connsiteX2" fmla="*/ 19050 w 101600"/>
              <a:gd name="connsiteY2" fmla="*/ 69850 h 228600"/>
              <a:gd name="connsiteX3" fmla="*/ 0 w 101600"/>
              <a:gd name="connsiteY3" fmla="*/ 0 h 228600"/>
              <a:gd name="connsiteX4" fmla="*/ 0 w 101600"/>
              <a:gd name="connsiteY4" fmla="*/ 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600" h="228600">
                <a:moveTo>
                  <a:pt x="95250" y="228600"/>
                </a:moveTo>
                <a:cubicBezTo>
                  <a:pt x="98425" y="194204"/>
                  <a:pt x="101600" y="159808"/>
                  <a:pt x="88900" y="133350"/>
                </a:cubicBezTo>
                <a:cubicBezTo>
                  <a:pt x="76200" y="106892"/>
                  <a:pt x="33867" y="92075"/>
                  <a:pt x="19050" y="69850"/>
                </a:cubicBezTo>
                <a:cubicBezTo>
                  <a:pt x="4233" y="4762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1701800" y="5988050"/>
            <a:ext cx="209550" cy="298450"/>
          </a:xfrm>
          <a:custGeom>
            <a:avLst/>
            <a:gdLst>
              <a:gd name="connsiteX0" fmla="*/ 0 w 209550"/>
              <a:gd name="connsiteY0" fmla="*/ 298450 h 298450"/>
              <a:gd name="connsiteX1" fmla="*/ 88900 w 209550"/>
              <a:gd name="connsiteY1" fmla="*/ 254000 h 298450"/>
              <a:gd name="connsiteX2" fmla="*/ 171450 w 209550"/>
              <a:gd name="connsiteY2" fmla="*/ 152400 h 298450"/>
              <a:gd name="connsiteX3" fmla="*/ 196850 w 209550"/>
              <a:gd name="connsiteY3" fmla="*/ 69850 h 298450"/>
              <a:gd name="connsiteX4" fmla="*/ 209550 w 209550"/>
              <a:gd name="connsiteY4" fmla="*/ 0 h 29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550" h="298450">
                <a:moveTo>
                  <a:pt x="0" y="298450"/>
                </a:moveTo>
                <a:cubicBezTo>
                  <a:pt x="30162" y="288396"/>
                  <a:pt x="60325" y="278342"/>
                  <a:pt x="88900" y="254000"/>
                </a:cubicBezTo>
                <a:cubicBezTo>
                  <a:pt x="117475" y="229658"/>
                  <a:pt x="153458" y="183092"/>
                  <a:pt x="171450" y="152400"/>
                </a:cubicBezTo>
                <a:cubicBezTo>
                  <a:pt x="189442" y="121708"/>
                  <a:pt x="190500" y="95250"/>
                  <a:pt x="196850" y="69850"/>
                </a:cubicBezTo>
                <a:cubicBezTo>
                  <a:pt x="203200" y="44450"/>
                  <a:pt x="206375" y="22225"/>
                  <a:pt x="20955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>
            <a:off x="1987550" y="6051550"/>
            <a:ext cx="234950" cy="273050"/>
          </a:xfrm>
          <a:custGeom>
            <a:avLst/>
            <a:gdLst>
              <a:gd name="connsiteX0" fmla="*/ 234950 w 234950"/>
              <a:gd name="connsiteY0" fmla="*/ 273050 h 273050"/>
              <a:gd name="connsiteX1" fmla="*/ 95250 w 234950"/>
              <a:gd name="connsiteY1" fmla="*/ 215900 h 273050"/>
              <a:gd name="connsiteX2" fmla="*/ 25400 w 234950"/>
              <a:gd name="connsiteY2" fmla="*/ 95250 h 273050"/>
              <a:gd name="connsiteX3" fmla="*/ 0 w 234950"/>
              <a:gd name="connsiteY3" fmla="*/ 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950" h="273050">
                <a:moveTo>
                  <a:pt x="234950" y="273050"/>
                </a:moveTo>
                <a:cubicBezTo>
                  <a:pt x="182562" y="259291"/>
                  <a:pt x="130175" y="245533"/>
                  <a:pt x="95250" y="215900"/>
                </a:cubicBezTo>
                <a:cubicBezTo>
                  <a:pt x="60325" y="186267"/>
                  <a:pt x="41275" y="131233"/>
                  <a:pt x="25400" y="95250"/>
                </a:cubicBezTo>
                <a:cubicBezTo>
                  <a:pt x="9525" y="59267"/>
                  <a:pt x="4762" y="29633"/>
                  <a:pt x="0" y="0"/>
                </a:cubicBezTo>
              </a:path>
            </a:pathLst>
          </a:custGeom>
          <a:ln w="12700">
            <a:solidFill>
              <a:schemeClr val="bg2">
                <a:lumMod val="25000"/>
              </a:schemeClr>
            </a:solidFill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авая фигурная скобка 47"/>
          <p:cNvSpPr/>
          <p:nvPr/>
        </p:nvSpPr>
        <p:spPr>
          <a:xfrm>
            <a:off x="3929058" y="5357826"/>
            <a:ext cx="500066" cy="571504"/>
          </a:xfrm>
          <a:prstGeom prst="rightBrace">
            <a:avLst/>
          </a:prstGeom>
          <a:ln w="41275">
            <a:solidFill>
              <a:schemeClr val="bg2">
                <a:lumMod val="25000"/>
              </a:schemeClr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3929058" y="4714884"/>
            <a:ext cx="500066" cy="571504"/>
          </a:xfrm>
          <a:prstGeom prst="rightBrace">
            <a:avLst/>
          </a:prstGeom>
          <a:ln w="41275">
            <a:solidFill>
              <a:srgbClr val="FF000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4572000" y="4786322"/>
            <a:ext cx="4357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Комплекс закрытия забоя скважины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72000" y="5241209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Защита пласта, </a:t>
            </a:r>
          </a:p>
          <a:p>
            <a:r>
              <a:rPr lang="ru-RU" sz="1600" b="1" u="sng" dirty="0" smtClean="0">
                <a:solidFill>
                  <a:schemeClr val="bg2">
                    <a:lumMod val="10000"/>
                  </a:schemeClr>
                </a:solidFill>
              </a:rPr>
              <a:t>автономное размещение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29058" y="2357430"/>
            <a:ext cx="500062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CC0000"/>
                </a:solidFill>
              </a:rPr>
              <a:t>Диаметр кожуха определяется типоразмером ЭЦН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1332000" y="3500438"/>
            <a:ext cx="428628" cy="28575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28596" y="3214686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Кожух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b="11134"/>
          <a:stretch>
            <a:fillRect/>
          </a:stretch>
        </p:blipFill>
        <p:spPr bwMode="auto">
          <a:xfrm>
            <a:off x="4788024" y="3645024"/>
            <a:ext cx="3816424" cy="270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b="9488"/>
          <a:stretch>
            <a:fillRect/>
          </a:stretch>
        </p:blipFill>
        <p:spPr bwMode="auto">
          <a:xfrm>
            <a:off x="395536" y="3717032"/>
            <a:ext cx="4032448" cy="261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124744"/>
            <a:ext cx="403176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067944" y="836712"/>
            <a:ext cx="5076056" cy="164520"/>
          </a:xfrm>
          <a:prstGeom prst="rect">
            <a:avLst/>
          </a:prstGeom>
          <a:ln/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8748464" y="6525344"/>
            <a:ext cx="288032" cy="332656"/>
          </a:xfrm>
          <a:prstGeom prst="round2SameRect">
            <a:avLst>
              <a:gd name="adj1" fmla="val 4047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63159" y="159023"/>
            <a:ext cx="790132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Проблема низкой точности глубинного манометра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1907704" y="3356992"/>
            <a:ext cx="1080120" cy="7200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?</a:t>
            </a:r>
            <a:endParaRPr lang="ru-RU" sz="36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 b="13841"/>
          <a:stretch>
            <a:fillRect/>
          </a:stretch>
        </p:blipFill>
        <p:spPr bwMode="auto">
          <a:xfrm>
            <a:off x="4644008" y="1124744"/>
            <a:ext cx="4125346" cy="252028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46" name="Стрелка вниз 45"/>
          <p:cNvSpPr/>
          <p:nvPr/>
        </p:nvSpPr>
        <p:spPr>
          <a:xfrm>
            <a:off x="6444208" y="3356992"/>
            <a:ext cx="1080120" cy="72008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!</a:t>
            </a:r>
            <a:endParaRPr lang="ru-RU" sz="3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2195736" y="23488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Точность ±1атм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72200" y="23488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Точность ±0,01атм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79912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46531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95936" y="486916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?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067944" y="836712"/>
            <a:ext cx="5076056" cy="164520"/>
          </a:xfrm>
          <a:prstGeom prst="rect">
            <a:avLst/>
          </a:prstGeom>
          <a:ln/>
        </p:spPr>
        <p:style>
          <a:lnRef idx="0">
            <a:schemeClr val="accent3"/>
          </a:lnRef>
          <a:fillRef idx="1003">
            <a:schemeClr val="lt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8748464" y="6525344"/>
            <a:ext cx="288032" cy="332656"/>
          </a:xfrm>
          <a:prstGeom prst="round2SameRect">
            <a:avLst>
              <a:gd name="adj1" fmla="val 4047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006381" y="159023"/>
            <a:ext cx="40148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Выводы и предложения: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339752" y="1133738"/>
            <a:ext cx="6696744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Технология позволяет: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Существенно от 2-х до 10 раз сократить время исследования скважины за счет отсутствия </a:t>
            </a:r>
            <a:r>
              <a:rPr lang="ru-RU" sz="1400" dirty="0" err="1" smtClean="0">
                <a:solidFill>
                  <a:schemeClr val="accent2">
                    <a:lumMod val="50000"/>
                  </a:schemeClr>
                </a:solidFill>
              </a:rPr>
              <a:t>послепритока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в стволе скважины;</a:t>
            </a:r>
          </a:p>
          <a:p>
            <a:pPr lvl="0" algn="just">
              <a:buFont typeface="Wingdings" pitchFamily="2" charset="2"/>
              <a:buChar char="ü"/>
            </a:pPr>
            <a:endParaRPr lang="ru-RU" sz="5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Повысить достоверность и качество полученной информации;</a:t>
            </a:r>
          </a:p>
          <a:p>
            <a:pPr lvl="0" algn="just">
              <a:buFont typeface="Wingdings" pitchFamily="2" charset="2"/>
              <a:buChar char="ü"/>
            </a:pPr>
            <a:endParaRPr lang="ru-RU" sz="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Не повышая недоборы по предприятию в целом возможно увеличение объема исследований, что позволяет обеспечить соблюдение законодательства в части проведения необходимого комплекса промысловых исследований;</a:t>
            </a:r>
          </a:p>
          <a:p>
            <a:pPr lvl="0" algn="just">
              <a:buFont typeface="Wingdings" pitchFamily="2" charset="2"/>
              <a:buChar char="ü"/>
            </a:pPr>
            <a:endParaRPr lang="ru-RU" sz="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Внедрение технологии на скважинах после проведения ГРП, позволяет получить дополнительную информацию: проводимость трещины, </a:t>
            </a:r>
            <a:r>
              <a:rPr lang="ru-RU" sz="1400" dirty="0" err="1" smtClean="0">
                <a:solidFill>
                  <a:schemeClr val="accent2">
                    <a:lumMod val="50000"/>
                  </a:schemeClr>
                </a:solidFill>
              </a:rPr>
              <a:t>скин-фактор</a:t>
            </a: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на стенке трещины и д.р., что при обычном КВД не возможно.</a:t>
            </a:r>
          </a:p>
          <a:p>
            <a:pPr lvl="0">
              <a:buFont typeface="Wingdings" pitchFamily="2" charset="2"/>
              <a:buChar char="ü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        Дополнительные преимущества нашего оборудования:</a:t>
            </a: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Сохранение проницаемости ПЗП при глушении скважины;</a:t>
            </a:r>
          </a:p>
          <a:p>
            <a:pPr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Возможность глушения скважины заведомо большей плотностью жидкости;</a:t>
            </a:r>
          </a:p>
          <a:p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-  Возможно комплексирование с технологией защиты пласта;</a:t>
            </a:r>
          </a:p>
          <a:p>
            <a:pPr>
              <a:buFontTx/>
              <a:buChar char="-"/>
            </a:pPr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</a:rPr>
              <a:t>  Возможно использование в составе комплекса оборудования при внедрении технологии собственной разработки «Чистый забой после СКО».</a:t>
            </a:r>
          </a:p>
          <a:p>
            <a:pPr algn="ctr">
              <a:buFontTx/>
              <a:buChar char="-"/>
            </a:pPr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CC0000"/>
                </a:solidFill>
              </a:rPr>
              <a:t>Предлагаем подтвердить актуальность представленных решений и рассмотреть возможность рекомендации включения темы в программу ОПР.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10160</TotalTime>
  <Words>269</Words>
  <Application>Microsoft Office PowerPoint</Application>
  <PresentationFormat>Экран (4:3)</PresentationFormat>
  <Paragraphs>59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Казанцев Андрей Сергеевич</dc:creator>
  <cp:lastModifiedBy>User</cp:lastModifiedBy>
  <cp:revision>3</cp:revision>
  <dcterms:created xsi:type="dcterms:W3CDTF">2013-01-22T06:16:35Z</dcterms:created>
  <dcterms:modified xsi:type="dcterms:W3CDTF">2017-03-11T04:44:38Z</dcterms:modified>
</cp:coreProperties>
</file>