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A61D-86B6-4136-B238-4FB84D9DB522}" type="datetimeFigureOut">
              <a:rPr lang="en-GB" smtClean="0"/>
              <a:t>05/08/2014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4B6-C823-45CE-8060-00F2E5A41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40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A61D-86B6-4136-B238-4FB84D9DB522}" type="datetimeFigureOut">
              <a:rPr lang="en-GB" smtClean="0"/>
              <a:t>05/08/2014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4B6-C823-45CE-8060-00F2E5A41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150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A61D-86B6-4136-B238-4FB84D9DB522}" type="datetimeFigureOut">
              <a:rPr lang="en-GB" smtClean="0"/>
              <a:t>05/08/2014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4B6-C823-45CE-8060-00F2E5A41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27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A61D-86B6-4136-B238-4FB84D9DB522}" type="datetimeFigureOut">
              <a:rPr lang="en-GB" smtClean="0"/>
              <a:t>05/08/2014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4B6-C823-45CE-8060-00F2E5A41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96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A61D-86B6-4136-B238-4FB84D9DB522}" type="datetimeFigureOut">
              <a:rPr lang="en-GB" smtClean="0"/>
              <a:t>05/08/2014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4B6-C823-45CE-8060-00F2E5A41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0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A61D-86B6-4136-B238-4FB84D9DB522}" type="datetimeFigureOut">
              <a:rPr lang="en-GB" smtClean="0"/>
              <a:t>05/08/2014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4B6-C823-45CE-8060-00F2E5A41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32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A61D-86B6-4136-B238-4FB84D9DB522}" type="datetimeFigureOut">
              <a:rPr lang="en-GB" smtClean="0"/>
              <a:t>05/08/2014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4B6-C823-45CE-8060-00F2E5A41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18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A61D-86B6-4136-B238-4FB84D9DB522}" type="datetimeFigureOut">
              <a:rPr lang="en-GB" smtClean="0"/>
              <a:t>05/08/2014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4B6-C823-45CE-8060-00F2E5A41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5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A61D-86B6-4136-B238-4FB84D9DB522}" type="datetimeFigureOut">
              <a:rPr lang="en-GB" smtClean="0"/>
              <a:t>05/08/2014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4B6-C823-45CE-8060-00F2E5A41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7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A61D-86B6-4136-B238-4FB84D9DB522}" type="datetimeFigureOut">
              <a:rPr lang="en-GB" smtClean="0"/>
              <a:t>05/08/2014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4B6-C823-45CE-8060-00F2E5A41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11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A61D-86B6-4136-B238-4FB84D9DB522}" type="datetimeFigureOut">
              <a:rPr lang="en-GB" smtClean="0"/>
              <a:t>05/08/2014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4B6-C823-45CE-8060-00F2E5A41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16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6A61D-86B6-4136-B238-4FB84D9DB522}" type="datetimeFigureOut">
              <a:rPr lang="en-GB" smtClean="0"/>
              <a:t>05/08/2014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454B6-C823-45CE-8060-00F2E5A41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35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B9D38-DBAC-48F2-9C67-D59E60489E3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4166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1731819" y="275012"/>
            <a:ext cx="8728364" cy="1143240"/>
          </a:xfr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05" tIns="47302" rIns="94605" bIns="47302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 sz="2902" dirty="0"/>
              <a:t>NTG vs. Reservoir Connectivity</a:t>
            </a:r>
            <a:endParaRPr lang="en-US" altLang="en-US" sz="2902" dirty="0"/>
          </a:p>
        </p:txBody>
      </p:sp>
      <p:sp>
        <p:nvSpPr>
          <p:cNvPr id="2416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731819" y="1372177"/>
            <a:ext cx="8728364" cy="4800456"/>
          </a:xfr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05" tIns="47302" rIns="94605" bIns="47302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80000"/>
              </a:lnSpc>
            </a:pPr>
            <a:r>
              <a:rPr lang="en-GB" altLang="en-US" sz="1995" dirty="0"/>
              <a:t>Sand connectivity is primary control on recovery</a:t>
            </a:r>
          </a:p>
          <a:p>
            <a:pPr>
              <a:lnSpc>
                <a:spcPct val="80000"/>
              </a:lnSpc>
            </a:pPr>
            <a:r>
              <a:rPr lang="en-GB" altLang="en-US" sz="1995" dirty="0"/>
              <a:t>Reservoir connectivity is key to the form of static model</a:t>
            </a:r>
          </a:p>
          <a:p>
            <a:pPr>
              <a:lnSpc>
                <a:spcPct val="80000"/>
              </a:lnSpc>
            </a:pPr>
            <a:r>
              <a:rPr lang="en-GB" altLang="en-US" sz="1995" dirty="0"/>
              <a:t>If there are expected flow barriers it is critical to model them in object-based geometrical body models</a:t>
            </a:r>
          </a:p>
          <a:p>
            <a:pPr>
              <a:lnSpc>
                <a:spcPct val="80000"/>
              </a:lnSpc>
            </a:pPr>
            <a:r>
              <a:rPr lang="en-GB" altLang="en-US" sz="1995" dirty="0"/>
              <a:t>If major barriers are not expected then key is to model heterogeneity of reservoir properties</a:t>
            </a:r>
          </a:p>
          <a:p>
            <a:pPr>
              <a:lnSpc>
                <a:spcPct val="80000"/>
              </a:lnSpc>
            </a:pPr>
            <a:r>
              <a:rPr lang="en-GB" altLang="en-US" sz="1995" dirty="0"/>
              <a:t>Many geological characteristics influence connectivity </a:t>
            </a:r>
          </a:p>
          <a:p>
            <a:pPr>
              <a:lnSpc>
                <a:spcPct val="80000"/>
              </a:lnSpc>
            </a:pPr>
            <a:r>
              <a:rPr lang="en-GB" altLang="en-US" sz="1995" dirty="0"/>
              <a:t>The study</a:t>
            </a:r>
            <a:r>
              <a:rPr lang="en-GB" altLang="en-US" sz="1995" baseline="30000" dirty="0"/>
              <a:t>1</a:t>
            </a:r>
            <a:r>
              <a:rPr lang="en-GB" altLang="en-US" sz="1995" dirty="0"/>
              <a:t> on reservoir connectivity is based on field-based studies of water-flooding in the USA and connectivity between injector and producer in channel sand reservoirs</a:t>
            </a:r>
          </a:p>
          <a:p>
            <a:pPr lvl="1">
              <a:lnSpc>
                <a:spcPct val="80000"/>
              </a:lnSpc>
            </a:pPr>
            <a:r>
              <a:rPr lang="en-GB" altLang="en-US" sz="1723" dirty="0"/>
              <a:t>Multi 3D </a:t>
            </a:r>
            <a:r>
              <a:rPr lang="en-GB" altLang="en-US" sz="1723" dirty="0" err="1"/>
              <a:t>geostatistical</a:t>
            </a:r>
            <a:r>
              <a:rPr lang="en-GB" altLang="en-US" sz="1723" dirty="0"/>
              <a:t> models created to study connectivity using ‘percolation’ </a:t>
            </a:r>
            <a:r>
              <a:rPr lang="en-GB" altLang="en-US" sz="1723" dirty="0" smtClean="0"/>
              <a:t>theory</a:t>
            </a:r>
            <a:endParaRPr lang="en-GB" altLang="en-US" sz="1995" dirty="0"/>
          </a:p>
          <a:p>
            <a:pPr>
              <a:lnSpc>
                <a:spcPct val="80000"/>
              </a:lnSpc>
            </a:pPr>
            <a:endParaRPr lang="en-US" altLang="en-US" sz="1995" dirty="0"/>
          </a:p>
        </p:txBody>
      </p:sp>
      <p:sp>
        <p:nvSpPr>
          <p:cNvPr id="241668" name="Text Box 4"/>
          <p:cNvSpPr txBox="1">
            <a:spLocks noChangeArrowheads="1"/>
          </p:cNvSpPr>
          <p:nvPr/>
        </p:nvSpPr>
        <p:spPr bwMode="auto">
          <a:xfrm>
            <a:off x="2047145" y="5583734"/>
            <a:ext cx="8163943" cy="542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605" tIns="47302" rIns="94605" bIns="47302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1451" i="1" baseline="30000" dirty="0"/>
              <a:t>1</a:t>
            </a:r>
            <a:r>
              <a:rPr lang="en-GB" altLang="en-US" sz="1451" i="1" dirty="0"/>
              <a:t> Larue &amp; </a:t>
            </a:r>
            <a:r>
              <a:rPr lang="en-GB" altLang="en-US" sz="1451" i="1" dirty="0" err="1"/>
              <a:t>Hovadik</a:t>
            </a:r>
            <a:r>
              <a:rPr lang="en-GB" altLang="en-US" sz="1451" i="1" dirty="0"/>
              <a:t>, 2006. Connectivity  of </a:t>
            </a:r>
            <a:r>
              <a:rPr lang="en-GB" altLang="en-US" sz="1451" i="1" dirty="0" err="1"/>
              <a:t>channelised</a:t>
            </a:r>
            <a:r>
              <a:rPr lang="en-GB" altLang="en-US" sz="1451" i="1" dirty="0"/>
              <a:t> reservoirs: a modelling approach. Petroleum Geoscience, Vol. 12 2006, pp. 291-308</a:t>
            </a:r>
            <a:endParaRPr lang="en-US" altLang="en-US" sz="1451" i="1" dirty="0"/>
          </a:p>
        </p:txBody>
      </p:sp>
    </p:spTree>
    <p:extLst>
      <p:ext uri="{BB962C8B-B14F-4D97-AF65-F5344CB8AC3E}">
        <p14:creationId xmlns:p14="http://schemas.microsoft.com/office/powerpoint/2010/main" val="76068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95A4A-0DF8-4FEF-9E2D-9251A3A00E0E}" type="slidenum">
              <a:rPr lang="en-US" altLang="en-US"/>
              <a:pPr/>
              <a:t>2</a:t>
            </a:fld>
            <a:endParaRPr lang="en-US" altLang="en-US"/>
          </a:p>
        </p:txBody>
      </p:sp>
      <p:pic>
        <p:nvPicPr>
          <p:cNvPr id="2426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34"/>
          <a:stretch>
            <a:fillRect/>
          </a:stretch>
        </p:blipFill>
        <p:spPr bwMode="auto">
          <a:xfrm>
            <a:off x="1488484" y="1143241"/>
            <a:ext cx="4986197" cy="411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2691" name="Text Box 3"/>
          <p:cNvSpPr txBox="1">
            <a:spLocks noChangeArrowheads="1"/>
          </p:cNvSpPr>
          <p:nvPr/>
        </p:nvSpPr>
        <p:spPr bwMode="auto">
          <a:xfrm>
            <a:off x="1785093" y="381561"/>
            <a:ext cx="4702546" cy="47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605" tIns="47302" rIns="94605" bIns="47302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449"/>
              <a:t>Connectivity vs. NTG 3D Model</a:t>
            </a:r>
            <a:endParaRPr lang="en-US" altLang="en-US" sz="2449"/>
          </a:p>
        </p:txBody>
      </p:sp>
      <p:sp>
        <p:nvSpPr>
          <p:cNvPr id="242692" name="Text Box 4"/>
          <p:cNvSpPr txBox="1">
            <a:spLocks noChangeArrowheads="1"/>
          </p:cNvSpPr>
          <p:nvPr/>
        </p:nvSpPr>
        <p:spPr bwMode="auto">
          <a:xfrm>
            <a:off x="7206124" y="359963"/>
            <a:ext cx="3151829" cy="59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605" tIns="47302" rIns="94605" bIns="47302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1451"/>
              <a:t>Clear relationship between NTG and sand connectivity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1451"/>
              <a:t>Different colours represent different characteristics of channel model (sinuosity etc)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1451"/>
              <a:t>Graph based on 270 different Boolean models of channels using a wide variety of channel characteristics and simulations</a:t>
            </a:r>
          </a:p>
          <a:p>
            <a:pPr eaLnBrk="0" hangingPunct="0">
              <a:spcBef>
                <a:spcPct val="50000"/>
              </a:spcBef>
            </a:pPr>
            <a:endParaRPr lang="en-GB" altLang="en-US" sz="1451"/>
          </a:p>
          <a:p>
            <a:pPr eaLnBrk="0" hangingPunct="0"/>
            <a:r>
              <a:rPr lang="en-GB" altLang="en-US" sz="1451"/>
              <a:t>Analysed connectivity using Percolation theory</a:t>
            </a:r>
          </a:p>
          <a:p>
            <a:pPr eaLnBrk="0" hangingPunct="0"/>
            <a:endParaRPr lang="en-GB" altLang="en-US" sz="1451"/>
          </a:p>
          <a:p>
            <a:pPr eaLnBrk="0" hangingPunct="0"/>
            <a:r>
              <a:rPr lang="en-GB" altLang="en-US" sz="1451"/>
              <a:t>In 3D models percolation threshold for a variety of shapes is &lt;20% and connectivity is very low until this threshold is reached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1451"/>
              <a:t>&gt;30% NTG and reservoir is highly connected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1451"/>
              <a:t>10%-30% NTG can result in 100% or 0% connectivity (Cascade zone)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1451"/>
              <a:t>&lt;30% NTG and reservoir may be poorly connected (not well defined)</a:t>
            </a:r>
            <a:endParaRPr lang="en-US" altLang="en-US" sz="1451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>
            <a:off x="4267393" y="2318157"/>
            <a:ext cx="1305943" cy="34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95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633"/>
              <a:t>‘S’ curve</a:t>
            </a:r>
            <a:endParaRPr lang="en-US" altLang="en-US" sz="1633"/>
          </a:p>
        </p:txBody>
      </p:sp>
      <p:sp>
        <p:nvSpPr>
          <p:cNvPr id="242694" name="Line 6"/>
          <p:cNvSpPr>
            <a:spLocks noChangeShapeType="1"/>
          </p:cNvSpPr>
          <p:nvPr/>
        </p:nvSpPr>
        <p:spPr bwMode="auto">
          <a:xfrm flipH="1" flipV="1">
            <a:off x="3288295" y="2188571"/>
            <a:ext cx="1043891" cy="3254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633"/>
          </a:p>
        </p:txBody>
      </p:sp>
    </p:spTree>
    <p:extLst>
      <p:ext uri="{BB962C8B-B14F-4D97-AF65-F5344CB8AC3E}">
        <p14:creationId xmlns:p14="http://schemas.microsoft.com/office/powerpoint/2010/main" val="255517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7ECFF-7306-4226-956F-7C7DF2B4FE7F}" type="slidenum">
              <a:rPr lang="en-US" altLang="en-US"/>
              <a:pPr/>
              <a:t>3</a:t>
            </a:fld>
            <a:endParaRPr lang="en-US" altLang="en-US"/>
          </a:p>
        </p:txBody>
      </p:sp>
      <p:pic>
        <p:nvPicPr>
          <p:cNvPr id="2447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40"/>
          <a:stretch>
            <a:fillRect/>
          </a:stretch>
        </p:blipFill>
        <p:spPr bwMode="auto">
          <a:xfrm>
            <a:off x="4921083" y="1599673"/>
            <a:ext cx="5678764" cy="3657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4739" name="Text Box 3"/>
          <p:cNvSpPr txBox="1">
            <a:spLocks noChangeArrowheads="1"/>
          </p:cNvSpPr>
          <p:nvPr/>
        </p:nvSpPr>
        <p:spPr bwMode="auto">
          <a:xfrm>
            <a:off x="1980912" y="305248"/>
            <a:ext cx="8156744" cy="54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605" tIns="47302" rIns="94605" bIns="47302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902"/>
              <a:t>Factors that cause better reservoir connectivity</a:t>
            </a:r>
            <a:endParaRPr lang="en-US" altLang="en-US" sz="2902"/>
          </a:p>
        </p:txBody>
      </p:sp>
      <p:sp>
        <p:nvSpPr>
          <p:cNvPr id="244740" name="Rectangle 4"/>
          <p:cNvSpPr>
            <a:spLocks noChangeArrowheads="1"/>
          </p:cNvSpPr>
          <p:nvPr>
            <p:ph type="body" sz="half" idx="1"/>
          </p:nvPr>
        </p:nvSpPr>
        <p:spPr bwMode="auto">
          <a:xfrm>
            <a:off x="1570556" y="1599673"/>
            <a:ext cx="3232460" cy="470254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4605" tIns="47302" rIns="94605" bIns="47302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 sz="1361"/>
              <a:t>Inter-channel sandy facies connect channels increase connectivity      – A</a:t>
            </a:r>
          </a:p>
          <a:p>
            <a:r>
              <a:rPr lang="en-GB" altLang="en-US" sz="1361"/>
              <a:t>Higher width/thickness ratio of channels increases connectivity    – B</a:t>
            </a:r>
          </a:p>
          <a:p>
            <a:r>
              <a:rPr lang="en-GB" altLang="en-US" sz="1361"/>
              <a:t>Clusters or belts of channels result in sand units with greater width/thickness ratios and higher connectivity – C</a:t>
            </a:r>
          </a:p>
          <a:p>
            <a:r>
              <a:rPr lang="en-GB" altLang="en-US" sz="1361"/>
              <a:t>Variable floodplain aggradation rates</a:t>
            </a:r>
          </a:p>
          <a:p>
            <a:pPr lvl="1"/>
            <a:r>
              <a:rPr lang="en-GB" altLang="en-US" sz="1179"/>
              <a:t>Rapid floodplain aggradation and overbank muds are preserved</a:t>
            </a:r>
          </a:p>
          <a:p>
            <a:pPr lvl="1"/>
            <a:r>
              <a:rPr lang="en-GB" altLang="en-US" sz="1179"/>
              <a:t>Slow aggradation and channels are preserved and amalgamate, and high NTG is preserved</a:t>
            </a:r>
          </a:p>
          <a:p>
            <a:pPr lvl="1"/>
            <a:r>
              <a:rPr lang="en-GB" altLang="en-US" sz="1179"/>
              <a:t>see </a:t>
            </a:r>
            <a:r>
              <a:rPr lang="en-GB" altLang="en-US" sz="1179" b="1"/>
              <a:t>D</a:t>
            </a:r>
            <a:r>
              <a:rPr lang="en-GB" altLang="en-US" sz="1179"/>
              <a:t> (orange channels)</a:t>
            </a:r>
          </a:p>
          <a:p>
            <a:r>
              <a:rPr lang="en-GB" altLang="en-US" sz="1361"/>
              <a:t>These factors shift the ‘S’ curve of the connectivity vs. NTG graph to the right</a:t>
            </a:r>
            <a:endParaRPr lang="en-US" altLang="en-US" sz="1361"/>
          </a:p>
        </p:txBody>
      </p:sp>
    </p:spTree>
    <p:extLst>
      <p:ext uri="{BB962C8B-B14F-4D97-AF65-F5344CB8AC3E}">
        <p14:creationId xmlns:p14="http://schemas.microsoft.com/office/powerpoint/2010/main" val="70615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F280D-4B16-415E-8A01-7EEF3F56A2C1}" type="slidenum">
              <a:rPr lang="en-US" altLang="en-US"/>
              <a:pPr/>
              <a:t>4</a:t>
            </a:fld>
            <a:endParaRPr lang="en-US" altLang="en-US"/>
          </a:p>
        </p:txBody>
      </p:sp>
      <p:pic>
        <p:nvPicPr>
          <p:cNvPr id="2437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28751" y="-801995"/>
            <a:ext cx="5462786" cy="8895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3715" name="Text Box 3"/>
          <p:cNvSpPr txBox="1">
            <a:spLocks noChangeArrowheads="1"/>
          </p:cNvSpPr>
          <p:nvPr/>
        </p:nvSpPr>
        <p:spPr bwMode="auto">
          <a:xfrm>
            <a:off x="2297679" y="6400129"/>
            <a:ext cx="2909935" cy="388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605" tIns="47302" rIns="94605" bIns="47302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1905"/>
              <a:t>NET TO GROSS %</a:t>
            </a:r>
            <a:endParaRPr lang="en-US" altLang="en-US" sz="1905"/>
          </a:p>
        </p:txBody>
      </p:sp>
      <p:sp>
        <p:nvSpPr>
          <p:cNvPr id="243716" name="Text Box 4"/>
          <p:cNvSpPr txBox="1">
            <a:spLocks noChangeArrowheads="1"/>
          </p:cNvSpPr>
          <p:nvPr/>
        </p:nvSpPr>
        <p:spPr bwMode="auto">
          <a:xfrm rot="16200000">
            <a:off x="-74472" y="4148962"/>
            <a:ext cx="3353408" cy="388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605" tIns="47302" rIns="94605" bIns="47302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1905"/>
              <a:t>SAND CONNECTIVITY %</a:t>
            </a:r>
            <a:endParaRPr lang="en-US" altLang="en-US" sz="1905"/>
          </a:p>
        </p:txBody>
      </p:sp>
      <p:sp>
        <p:nvSpPr>
          <p:cNvPr id="243717" name="Line 5"/>
          <p:cNvSpPr>
            <a:spLocks noChangeShapeType="1"/>
          </p:cNvSpPr>
          <p:nvPr/>
        </p:nvSpPr>
        <p:spPr bwMode="auto">
          <a:xfrm>
            <a:off x="4641752" y="6629064"/>
            <a:ext cx="64649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633"/>
          </a:p>
        </p:txBody>
      </p:sp>
      <p:sp>
        <p:nvSpPr>
          <p:cNvPr id="243718" name="Line 6"/>
          <p:cNvSpPr>
            <a:spLocks noChangeShapeType="1"/>
          </p:cNvSpPr>
          <p:nvPr/>
        </p:nvSpPr>
        <p:spPr bwMode="auto">
          <a:xfrm flipV="1">
            <a:off x="1651187" y="990616"/>
            <a:ext cx="0" cy="2057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633"/>
          </a:p>
        </p:txBody>
      </p:sp>
      <p:sp>
        <p:nvSpPr>
          <p:cNvPr id="243719" name="Text Box 7"/>
          <p:cNvSpPr txBox="1">
            <a:spLocks noChangeArrowheads="1"/>
          </p:cNvSpPr>
          <p:nvPr/>
        </p:nvSpPr>
        <p:spPr bwMode="auto">
          <a:xfrm>
            <a:off x="1973713" y="152624"/>
            <a:ext cx="8729803" cy="70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605" tIns="47302" rIns="94605" bIns="47302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998" b="1"/>
              <a:t>11 geological models</a:t>
            </a:r>
            <a:r>
              <a:rPr lang="en-GB" altLang="en-US" sz="998"/>
              <a:t> created varying NTG, width/thickness, channel thickness, stacking, sinuosity, channel deviation.300 realisations run for each model varying NTG from 0% to 100%. Shows greater variability than simpler 3D model caused by geological characteristics. The green ‘S’ curves are central to where connectivity could be 0%-100% and is poorly defined. Conclusion: all models show &gt;50% NTG = Good Connectivity. &lt;35% NTG = rapidly reduction in connectivity</a:t>
            </a:r>
            <a:endParaRPr lang="en-US" altLang="en-US" sz="998"/>
          </a:p>
        </p:txBody>
      </p:sp>
      <p:sp>
        <p:nvSpPr>
          <p:cNvPr id="243720" name="Text Box 8"/>
          <p:cNvSpPr txBox="1">
            <a:spLocks noChangeArrowheads="1"/>
          </p:cNvSpPr>
          <p:nvPr/>
        </p:nvSpPr>
        <p:spPr bwMode="auto">
          <a:xfrm rot="5400000">
            <a:off x="9807210" y="5368985"/>
            <a:ext cx="1677424" cy="23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605" tIns="47302" rIns="94605" bIns="47302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907"/>
              <a:t>Greater variance of models</a:t>
            </a:r>
            <a:endParaRPr lang="en-US" altLang="en-US" sz="907"/>
          </a:p>
        </p:txBody>
      </p:sp>
      <p:sp>
        <p:nvSpPr>
          <p:cNvPr id="243721" name="Line 9"/>
          <p:cNvSpPr>
            <a:spLocks noChangeShapeType="1"/>
          </p:cNvSpPr>
          <p:nvPr/>
        </p:nvSpPr>
        <p:spPr bwMode="auto">
          <a:xfrm>
            <a:off x="10621445" y="6172633"/>
            <a:ext cx="0" cy="380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633"/>
          </a:p>
        </p:txBody>
      </p:sp>
      <p:sp>
        <p:nvSpPr>
          <p:cNvPr id="243722" name="Text Box 10"/>
          <p:cNvSpPr txBox="1">
            <a:spLocks noChangeArrowheads="1"/>
          </p:cNvSpPr>
          <p:nvPr/>
        </p:nvSpPr>
        <p:spPr bwMode="auto">
          <a:xfrm>
            <a:off x="1893082" y="4495209"/>
            <a:ext cx="2505337" cy="346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605" tIns="47302" rIns="94605" bIns="47302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816" b="1">
                <a:solidFill>
                  <a:srgbClr val="FF0000"/>
                </a:solidFill>
              </a:rPr>
              <a:t>Channels composed dominantly of bars show least variance and best connectivity</a:t>
            </a:r>
            <a:endParaRPr lang="en-US" altLang="en-US" sz="816" b="1">
              <a:solidFill>
                <a:srgbClr val="FF0000"/>
              </a:solidFill>
            </a:endParaRPr>
          </a:p>
        </p:txBody>
      </p:sp>
      <p:sp>
        <p:nvSpPr>
          <p:cNvPr id="243723" name="Text Box 11"/>
          <p:cNvSpPr txBox="1">
            <a:spLocks noChangeArrowheads="1"/>
          </p:cNvSpPr>
          <p:nvPr/>
        </p:nvSpPr>
        <p:spPr bwMode="auto">
          <a:xfrm>
            <a:off x="9005936" y="6248944"/>
            <a:ext cx="1454247" cy="249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605" tIns="47302" rIns="94605" bIns="47302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998"/>
              <a:t>Models</a:t>
            </a:r>
            <a:endParaRPr lang="en-US" altLang="en-US" sz="998"/>
          </a:p>
        </p:txBody>
      </p:sp>
      <p:sp>
        <p:nvSpPr>
          <p:cNvPr id="243724" name="Text Box 12"/>
          <p:cNvSpPr txBox="1">
            <a:spLocks noChangeArrowheads="1"/>
          </p:cNvSpPr>
          <p:nvPr/>
        </p:nvSpPr>
        <p:spPr bwMode="auto">
          <a:xfrm>
            <a:off x="5610772" y="6400129"/>
            <a:ext cx="3151829" cy="249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605" tIns="47302" rIns="94605" bIns="47302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998"/>
              <a:t>Arrow shows highest NTG with 0% connectivity</a:t>
            </a:r>
            <a:endParaRPr lang="en-US" altLang="en-US" sz="998"/>
          </a:p>
        </p:txBody>
      </p:sp>
      <p:sp>
        <p:nvSpPr>
          <p:cNvPr id="243725" name="Text Box 13"/>
          <p:cNvSpPr txBox="1">
            <a:spLocks noChangeArrowheads="1"/>
          </p:cNvSpPr>
          <p:nvPr/>
        </p:nvSpPr>
        <p:spPr bwMode="auto">
          <a:xfrm>
            <a:off x="4398419" y="4418897"/>
            <a:ext cx="3071197" cy="346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605" tIns="47302" rIns="94605" bIns="47302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816" b="1"/>
              <a:t>P50 Case: 35% NTG, channel width/thickness 50, channel thickness 5m, random stacking, sinuosity 1.5</a:t>
            </a:r>
            <a:endParaRPr lang="en-US" altLang="en-US" sz="816" b="1"/>
          </a:p>
        </p:txBody>
      </p:sp>
      <p:sp>
        <p:nvSpPr>
          <p:cNvPr id="243726" name="Line 14"/>
          <p:cNvSpPr>
            <a:spLocks noChangeShapeType="1"/>
          </p:cNvSpPr>
          <p:nvPr/>
        </p:nvSpPr>
        <p:spPr bwMode="auto">
          <a:xfrm flipH="1">
            <a:off x="5044910" y="4724145"/>
            <a:ext cx="404598" cy="3052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633"/>
          </a:p>
        </p:txBody>
      </p:sp>
      <p:sp>
        <p:nvSpPr>
          <p:cNvPr id="243727" name="Line 15"/>
          <p:cNvSpPr>
            <a:spLocks noChangeShapeType="1"/>
          </p:cNvSpPr>
          <p:nvPr/>
        </p:nvSpPr>
        <p:spPr bwMode="auto">
          <a:xfrm>
            <a:off x="2134977" y="4800457"/>
            <a:ext cx="162702" cy="228936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633"/>
          </a:p>
        </p:txBody>
      </p:sp>
    </p:spTree>
    <p:extLst>
      <p:ext uri="{BB962C8B-B14F-4D97-AF65-F5344CB8AC3E}">
        <p14:creationId xmlns:p14="http://schemas.microsoft.com/office/powerpoint/2010/main" val="36682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476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NTG vs. Reservoir Connectivity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NTG vs. Reservoir Connectivity</dc:title>
  <dc:creator>Anton Baluev</dc:creator>
  <cp:lastModifiedBy>Anton Baluev</cp:lastModifiedBy>
  <cp:revision>4</cp:revision>
  <dcterms:created xsi:type="dcterms:W3CDTF">2014-08-05T11:02:12Z</dcterms:created>
  <dcterms:modified xsi:type="dcterms:W3CDTF">2014-08-05T11:06:37Z</dcterms:modified>
</cp:coreProperties>
</file>