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6" r:id="rId8"/>
    <p:sldId id="261" r:id="rId9"/>
    <p:sldId id="262" r:id="rId10"/>
    <p:sldId id="263" r:id="rId11"/>
    <p:sldId id="268" r:id="rId12"/>
    <p:sldId id="264" r:id="rId13"/>
    <p:sldId id="269" r:id="rId14"/>
    <p:sldId id="270" r:id="rId15"/>
  </p:sldIdLst>
  <p:sldSz cx="10691813" cy="7559675"/>
  <p:notesSz cx="6797675" cy="9926638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102" d="100"/>
          <a:sy n="102" d="100"/>
        </p:scale>
        <p:origin x="1290" y="120"/>
      </p:cViewPr>
      <p:guideLst>
        <p:guide orient="horz" pos="2381"/>
        <p:guide pos="33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NKO\AppData\Local\Microsoft\Windows\Temporary%20Internet%20Files\Content.Outlook\F2NX0SFI\Reference%20lis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NKO\AppData\Local\Microsoft\Windows\Temporary%20Internet%20Files\Content.Outlook\F2NX0SFI\Reference%20lis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NKO\AppData\Local\Microsoft\Windows\Temporary%20Internet%20Files\Content.Outlook\F2NX0SFI\Reference%20lis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ENKO\AppData\Local\Microsoft\Windows\Temporary%20Internet%20Files\Content.Outlook\F2NX0SFI\Reference%20lis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58704639748331E-2"/>
          <c:y val="9.9229087150673689E-2"/>
          <c:w val="0.50336756432822849"/>
          <c:h val="0.826878249647117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History of application</c:v>
                </c:pt>
              </c:strCache>
            </c:strRef>
          </c:tx>
          <c:explosion val="1"/>
          <c:dPt>
            <c:idx val="0"/>
            <c:bubble3D val="0"/>
            <c:spPr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83000">
                    <a:schemeClr val="accent1">
                      <a:lumMod val="75000"/>
                    </a:schemeClr>
                  </a:gs>
                </a:gsLst>
                <a:lin ang="108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65000">
                    <a:schemeClr val="accent6">
                      <a:lumMod val="75000"/>
                    </a:schemeClr>
                  </a:gs>
                </a:gsLst>
                <a:lin ang="17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65000">
                    <a:schemeClr val="accent5">
                      <a:lumMod val="75000"/>
                    </a:schemeClr>
                  </a:gs>
                </a:gsLst>
                <a:lin ang="17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65000">
                    <a:schemeClr val="accent4">
                      <a:lumMod val="75000"/>
                    </a:schemeClr>
                  </a:gs>
                </a:gsLst>
                <a:lin ang="11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83000">
                    <a:schemeClr val="accent2">
                      <a:lumMod val="75000"/>
                    </a:schemeClr>
                  </a:gs>
                </a:gsLst>
                <a:lin ang="78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8.1853194876429183E-2"/>
                  <c:y val="0.26182723800439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9210947563185247E-2"/>
                  <c:y val="0.27491859990461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466405802347178"/>
                  <c:y val="5.2365447600879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71708406761548E-2"/>
                  <c:y val="-0.11345846980190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727911460052545"/>
                  <c:y val="8.7275746001465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Oil industry</c:v>
                </c:pt>
                <c:pt idx="1">
                  <c:v>Chemical industry</c:v>
                </c:pt>
                <c:pt idx="2">
                  <c:v>Water and wastewater</c:v>
                </c:pt>
                <c:pt idx="3">
                  <c:v>Gas networks</c:v>
                </c:pt>
                <c:pt idx="4">
                  <c:v>Other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0.31</c:v>
                </c:pt>
                <c:pt idx="2">
                  <c:v>0.03</c:v>
                </c:pt>
                <c:pt idx="3">
                  <c:v>0.03</c:v>
                </c:pt>
                <c:pt idx="4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3"/>
        <c:holeSize val="58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313534048885116"/>
          <c:y val="0.1189554673788001"/>
          <c:w val="0.29992369898091897"/>
          <c:h val="0.50026182723800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10"/>
            <c:spPr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91000">
                    <a:schemeClr val="accent2">
                      <a:lumMod val="75000"/>
                    </a:schemeClr>
                  </a:gs>
                </a:gsLst>
                <a:lin ang="8400000" scaled="0"/>
              </a:gradFill>
              <a:ln w="19050">
                <a:noFill/>
              </a:ln>
              <a:effectLst/>
            </c:spPr>
          </c:dPt>
          <c:dPt>
            <c:idx val="1"/>
            <c:bubble3D val="0"/>
            <c:spPr>
              <a:gradFill>
                <a:gsLst>
                  <a:gs pos="4000">
                    <a:schemeClr val="accent1">
                      <a:lumMod val="20000"/>
                      <a:lumOff val="80000"/>
                    </a:schemeClr>
                  </a:gs>
                  <a:gs pos="71000">
                    <a:schemeClr val="accent1">
                      <a:lumMod val="75000"/>
                    </a:schemeClr>
                  </a:gs>
                </a:gsLst>
                <a:lin ang="9000000" scaled="0"/>
              </a:gradFill>
              <a:ln w="19050">
                <a:noFill/>
              </a:ln>
              <a:effectLst/>
            </c:spPr>
          </c:dPt>
          <c:dPt>
            <c:idx val="2"/>
            <c:bubble3D val="0"/>
            <c:explosion val="3"/>
            <c:spPr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77000">
                    <a:schemeClr val="accent6">
                      <a:lumMod val="75000"/>
                    </a:schemeClr>
                  </a:gs>
                </a:gsLst>
                <a:lin ang="12000000" scaled="0"/>
              </a:gradFill>
              <a:ln w="19050">
                <a:noFill/>
              </a:ln>
              <a:effectLst/>
            </c:spPr>
          </c:dPt>
          <c:dPt>
            <c:idx val="3"/>
            <c:bubble3D val="0"/>
            <c:explosion val="15"/>
            <c:spPr>
              <a:gradFill>
                <a:gsLst>
                  <a:gs pos="24000">
                    <a:schemeClr val="tx2">
                      <a:lumMod val="20000"/>
                      <a:lumOff val="80000"/>
                    </a:schemeClr>
                  </a:gs>
                  <a:gs pos="71000">
                    <a:schemeClr val="tx2">
                      <a:lumMod val="75000"/>
                    </a:schemeClr>
                  </a:gs>
                </a:gsLst>
                <a:lin ang="600000" scaled="0"/>
              </a:gradFill>
              <a:ln w="19050">
                <a:noFill/>
              </a:ln>
              <a:effectLst/>
            </c:spPr>
          </c:dPt>
          <c:dPt>
            <c:idx val="4"/>
            <c:bubble3D val="0"/>
            <c:spPr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8000">
                    <a:schemeClr val="accent1">
                      <a:lumMod val="75000"/>
                    </a:schemeClr>
                  </a:gs>
                </a:gsLst>
                <a:lin ang="11400000" scaled="0"/>
              </a:gra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6.2860381751891911E-3"/>
                  <c:y val="-0.20278312276903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340451606973256E-2"/>
                  <c:y val="1.492164132845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110634516988878E-2"/>
                  <c:y val="1.8903037633484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1131059979370279E-3"/>
                  <c:y val="-0.12339828235652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PP</c:v>
                </c:pt>
                <c:pt idx="1">
                  <c:v>PE</c:v>
                </c:pt>
                <c:pt idx="2">
                  <c:v>PE-RT</c:v>
                </c:pt>
                <c:pt idx="3">
                  <c:v>PE-100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2">
                  <c:v>35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Steel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614554485911498E-2"/>
                  <c:y val="-2.7471053729054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614554485911498E-2"/>
                  <c:y val="-3.2965264474865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Net Present Cost</c:v>
                </c:pt>
                <c:pt idx="1">
                  <c:v>Service Life Cost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137.01</c:v>
                </c:pt>
                <c:pt idx="1">
                  <c:v>124.58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MRPP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9316795470010603E-2"/>
                  <c:y val="-3.9016522329565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139119762807402E-2"/>
                  <c:y val="-3.296508511322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Net Present Cost</c:v>
                </c:pt>
                <c:pt idx="1">
                  <c:v>Service Life Cost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70.56</c:v>
                </c:pt>
                <c:pt idx="1">
                  <c:v>70.56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7086752"/>
        <c:axId val="257225224"/>
        <c:axId val="0"/>
      </c:bar3DChart>
      <c:catAx>
        <c:axId val="337086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225224"/>
        <c:crosses val="autoZero"/>
        <c:auto val="1"/>
        <c:lblAlgn val="ctr"/>
        <c:lblOffset val="100"/>
        <c:noMultiLvlLbl val="0"/>
      </c:catAx>
      <c:valAx>
        <c:axId val="257225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08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4000">
                  <a:schemeClr val="accent2">
                    <a:lumMod val="20000"/>
                    <a:lumOff val="80000"/>
                  </a:schemeClr>
                </a:gs>
                <a:gs pos="71000">
                  <a:schemeClr val="accent2">
                    <a:lumMod val="75000"/>
                  </a:schemeClr>
                </a:gs>
              </a:gsLst>
              <a:lin ang="9000000" scaled="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4000">
                    <a:schemeClr val="accent1">
                      <a:lumMod val="20000"/>
                      <a:lumOff val="80000"/>
                    </a:schemeClr>
                  </a:gs>
                  <a:gs pos="71000">
                    <a:schemeClr val="accent1">
                      <a:lumMod val="75000"/>
                    </a:schemeClr>
                  </a:gs>
                </a:gsLst>
                <a:lin ang="9000000" scaled="0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gradFill>
                <a:gsLst>
                  <a:gs pos="4000">
                    <a:schemeClr val="accent3">
                      <a:lumMod val="20000"/>
                      <a:lumOff val="80000"/>
                    </a:schemeClr>
                  </a:gs>
                  <a:gs pos="71000">
                    <a:schemeClr val="accent3">
                      <a:lumMod val="75000"/>
                    </a:schemeClr>
                  </a:gs>
                </a:gsLst>
                <a:lin ang="9000000" scaled="0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gradFill>
                <a:gsLst>
                  <a:gs pos="4000">
                    <a:schemeClr val="bg2">
                      <a:lumMod val="90000"/>
                    </a:schemeClr>
                  </a:gs>
                  <a:gs pos="71000">
                    <a:schemeClr val="bg2">
                      <a:lumMod val="25000"/>
                    </a:schemeClr>
                  </a:gs>
                </a:gsLst>
                <a:lin ang="9000000" scaled="0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gradFill>
                <a:gsLst>
                  <a:gs pos="4000">
                    <a:schemeClr val="accent5">
                      <a:lumMod val="20000"/>
                      <a:lumOff val="80000"/>
                    </a:schemeClr>
                  </a:gs>
                  <a:gs pos="71000">
                    <a:schemeClr val="accent5">
                      <a:lumMod val="75000"/>
                    </a:schemeClr>
                  </a:gs>
                </a:gsLst>
                <a:lin ang="9000000" scaled="0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1.2731334408019993E-17"/>
                  <c:y val="-8.31000291630212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462668816039986E-17"/>
                  <c:y val="-1.29396325459317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55555555558E-3"/>
                  <c:y val="-1.29396325459317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555555555555558E-3"/>
                  <c:y val="-2.23519976669582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5994E-16"/>
                  <c:y val="-7.72747156605424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7777777777779E-3"/>
                  <c:y val="-1.5208880139982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'[Reference list.xlsx]Лист2'!$L$58:$Q$58</c:f>
              <c:strCache>
                <c:ptCount val="6"/>
                <c:pt idx="0">
                  <c:v>Steel</c:v>
                </c:pt>
                <c:pt idx="1">
                  <c:v>Stainless steel</c:v>
                </c:pt>
                <c:pt idx="2">
                  <c:v>FRP</c:v>
                </c:pt>
                <c:pt idx="3">
                  <c:v>Cast-Iron pipe</c:v>
                </c:pt>
                <c:pt idx="4">
                  <c:v>Polymer pipe</c:v>
                </c:pt>
                <c:pt idx="5">
                  <c:v>MRPP</c:v>
                </c:pt>
              </c:strCache>
            </c:strRef>
          </c:cat>
          <c:val>
            <c:numRef>
              <c:f>'[Reference list.xlsx]Лист2'!$L$59:$Q$59</c:f>
              <c:numCache>
                <c:formatCode>General</c:formatCode>
                <c:ptCount val="6"/>
                <c:pt idx="0">
                  <c:v>1246.5999999999999</c:v>
                </c:pt>
                <c:pt idx="1">
                  <c:v>633.70000000000005</c:v>
                </c:pt>
                <c:pt idx="2">
                  <c:v>222.7</c:v>
                </c:pt>
                <c:pt idx="3">
                  <c:v>103.7</c:v>
                </c:pt>
                <c:pt idx="4">
                  <c:v>40.200000000000003</c:v>
                </c:pt>
                <c:pt idx="5">
                  <c:v>25.2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67322040"/>
        <c:axId val="367316160"/>
      </c:barChart>
      <c:catAx>
        <c:axId val="36732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316160"/>
        <c:crosses val="autoZero"/>
        <c:auto val="1"/>
        <c:lblAlgn val="ctr"/>
        <c:lblOffset val="100"/>
        <c:noMultiLvlLbl val="0"/>
      </c:catAx>
      <c:valAx>
        <c:axId val="367316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732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4000">
                    <a:schemeClr val="accent1">
                      <a:lumMod val="20000"/>
                      <a:lumOff val="80000"/>
                    </a:schemeClr>
                  </a:gs>
                  <a:gs pos="71000">
                    <a:schemeClr val="accent1">
                      <a:lumMod val="75000"/>
                    </a:schemeClr>
                  </a:gs>
                </a:gsLst>
                <a:lin ang="9000000" scaled="0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gradFill>
                <a:gsLst>
                  <a:gs pos="4000">
                    <a:schemeClr val="accent2">
                      <a:lumMod val="20000"/>
                      <a:lumOff val="80000"/>
                    </a:schemeClr>
                  </a:gs>
                  <a:gs pos="71000">
                    <a:schemeClr val="accent2">
                      <a:lumMod val="75000"/>
                    </a:schemeClr>
                  </a:gs>
                </a:gsLst>
                <a:lin ang="9000000" scaled="0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gradFill>
                <a:gsLst>
                  <a:gs pos="4000">
                    <a:schemeClr val="accent3">
                      <a:lumMod val="20000"/>
                      <a:lumOff val="80000"/>
                    </a:schemeClr>
                  </a:gs>
                  <a:gs pos="71000">
                    <a:schemeClr val="accent3">
                      <a:lumMod val="75000"/>
                    </a:schemeClr>
                  </a:gs>
                </a:gsLst>
                <a:lin ang="9000000" scaled="0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gradFill>
                <a:gsLst>
                  <a:gs pos="4000">
                    <a:schemeClr val="bg2">
                      <a:lumMod val="90000"/>
                    </a:schemeClr>
                  </a:gs>
                  <a:gs pos="71000">
                    <a:schemeClr val="bg2">
                      <a:lumMod val="25000"/>
                    </a:schemeClr>
                  </a:gs>
                </a:gsLst>
                <a:lin ang="9000000" scaled="0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gradFill>
                <a:gsLst>
                  <a:gs pos="4000">
                    <a:schemeClr val="accent5">
                      <a:lumMod val="20000"/>
                      <a:lumOff val="80000"/>
                    </a:schemeClr>
                  </a:gs>
                  <a:gs pos="71000">
                    <a:schemeClr val="accent5">
                      <a:lumMod val="75000"/>
                    </a:schemeClr>
                  </a:gs>
                </a:gsLst>
                <a:lin ang="9000000" scaled="0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1.2731334408019993E-17"/>
                  <c:y val="-8.31000291630212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462668816039986E-17"/>
                  <c:y val="-1.29396325459317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55555555558E-3"/>
                  <c:y val="-1.29396325459317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555555555555558E-3"/>
                  <c:y val="-2.23519976669582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185067526415994E-16"/>
                  <c:y val="-7.72747156605424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777777777777779E-3"/>
                  <c:y val="-1.5208880139982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'[Reference list.xlsx]Лист2'!$L$58:$Q$58</c:f>
              <c:strCache>
                <c:ptCount val="6"/>
                <c:pt idx="0">
                  <c:v>Steel</c:v>
                </c:pt>
                <c:pt idx="1">
                  <c:v>Stainless steel</c:v>
                </c:pt>
                <c:pt idx="2">
                  <c:v>FRP</c:v>
                </c:pt>
                <c:pt idx="3">
                  <c:v>Cast-Iron pipe</c:v>
                </c:pt>
                <c:pt idx="4">
                  <c:v>Polymer pipe</c:v>
                </c:pt>
                <c:pt idx="5">
                  <c:v>MRPP</c:v>
                </c:pt>
              </c:strCache>
            </c:strRef>
          </c:cat>
          <c:val>
            <c:numRef>
              <c:f>'[Reference list.xlsx]Лист2'!$L$63:$Q$63</c:f>
              <c:numCache>
                <c:formatCode>General</c:formatCode>
                <c:ptCount val="6"/>
                <c:pt idx="0">
                  <c:v>2312.6999999999998</c:v>
                </c:pt>
                <c:pt idx="1">
                  <c:v>1175.5</c:v>
                </c:pt>
                <c:pt idx="2">
                  <c:v>636.70000000000005</c:v>
                </c:pt>
                <c:pt idx="3">
                  <c:v>236.8</c:v>
                </c:pt>
                <c:pt idx="4">
                  <c:v>64.5</c:v>
                </c:pt>
                <c:pt idx="5">
                  <c:v>37.700000000000003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67314984"/>
        <c:axId val="367316552"/>
      </c:barChart>
      <c:catAx>
        <c:axId val="36731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316552"/>
        <c:crosses val="autoZero"/>
        <c:auto val="1"/>
        <c:lblAlgn val="ctr"/>
        <c:lblOffset val="100"/>
        <c:noMultiLvlLbl val="0"/>
      </c:catAx>
      <c:valAx>
        <c:axId val="367316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731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'[Reference list.xlsx]Лист2'!$M$94</c:f>
              <c:strCache>
                <c:ptCount val="1"/>
                <c:pt idx="0">
                  <c:v>MRPP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122796593384829E-2"/>
                  <c:y val="-4.0464265124713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'[Reference list.xlsx]Лист2'!$L$95:$L$111</c:f>
              <c:numCache>
                <c:formatCode>General</c:formatCode>
                <c:ptCount val="17"/>
                <c:pt idx="0">
                  <c:v>90</c:v>
                </c:pt>
                <c:pt idx="1">
                  <c:v>110</c:v>
                </c:pt>
                <c:pt idx="2">
                  <c:v>125</c:v>
                </c:pt>
                <c:pt idx="3">
                  <c:v>140</c:v>
                </c:pt>
                <c:pt idx="4">
                  <c:v>160</c:v>
                </c:pt>
                <c:pt idx="5">
                  <c:v>180</c:v>
                </c:pt>
                <c:pt idx="6">
                  <c:v>200</c:v>
                </c:pt>
                <c:pt idx="7">
                  <c:v>225</c:v>
                </c:pt>
                <c:pt idx="8">
                  <c:v>250</c:v>
                </c:pt>
                <c:pt idx="9">
                  <c:v>280</c:v>
                </c:pt>
                <c:pt idx="10">
                  <c:v>315</c:v>
                </c:pt>
                <c:pt idx="11">
                  <c:v>355</c:v>
                </c:pt>
                <c:pt idx="12">
                  <c:v>400</c:v>
                </c:pt>
                <c:pt idx="13">
                  <c:v>450</c:v>
                </c:pt>
                <c:pt idx="14">
                  <c:v>500</c:v>
                </c:pt>
                <c:pt idx="15">
                  <c:v>560</c:v>
                </c:pt>
                <c:pt idx="16">
                  <c:v>630</c:v>
                </c:pt>
              </c:numCache>
            </c:numRef>
          </c:cat>
          <c:val>
            <c:numRef>
              <c:f>'[Reference list.xlsx]Лист2'!$M$95:$M$111</c:f>
              <c:numCache>
                <c:formatCode>0.0</c:formatCode>
                <c:ptCount val="17"/>
                <c:pt idx="0">
                  <c:v>7.5333333333333332</c:v>
                </c:pt>
                <c:pt idx="1">
                  <c:v>9.5333333333333332</c:v>
                </c:pt>
                <c:pt idx="2">
                  <c:v>11.083333333333334</c:v>
                </c:pt>
                <c:pt idx="3">
                  <c:v>12.65</c:v>
                </c:pt>
                <c:pt idx="4">
                  <c:v>14.816666666666666</c:v>
                </c:pt>
                <c:pt idx="5">
                  <c:v>17.033333333333335</c:v>
                </c:pt>
                <c:pt idx="6">
                  <c:v>23.2</c:v>
                </c:pt>
                <c:pt idx="7">
                  <c:v>26.733333333333334</c:v>
                </c:pt>
                <c:pt idx="8">
                  <c:v>31.483333333333334</c:v>
                </c:pt>
                <c:pt idx="9">
                  <c:v>36.06666666666667</c:v>
                </c:pt>
                <c:pt idx="10">
                  <c:v>41.65</c:v>
                </c:pt>
                <c:pt idx="11">
                  <c:v>53.95</c:v>
                </c:pt>
                <c:pt idx="12">
                  <c:v>64.683333333333337</c:v>
                </c:pt>
                <c:pt idx="13">
                  <c:v>80.083333333333329</c:v>
                </c:pt>
                <c:pt idx="14">
                  <c:v>94.066666666666663</c:v>
                </c:pt>
                <c:pt idx="15">
                  <c:v>121.86666666666666</c:v>
                </c:pt>
                <c:pt idx="16">
                  <c:v>147.88333333333333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'[Reference list.xlsx]Лист2'!$N$94</c:f>
              <c:strCache>
                <c:ptCount val="1"/>
                <c:pt idx="0">
                  <c:v>PE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987918399683102E-2"/>
                  <c:y val="2.3802508896890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7607447019211724E-2"/>
                  <c:y val="4.7605017793781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'[Reference list.xlsx]Лист2'!$L$95:$L$111</c:f>
              <c:numCache>
                <c:formatCode>General</c:formatCode>
                <c:ptCount val="17"/>
                <c:pt idx="0">
                  <c:v>90</c:v>
                </c:pt>
                <c:pt idx="1">
                  <c:v>110</c:v>
                </c:pt>
                <c:pt idx="2">
                  <c:v>125</c:v>
                </c:pt>
                <c:pt idx="3">
                  <c:v>140</c:v>
                </c:pt>
                <c:pt idx="4">
                  <c:v>160</c:v>
                </c:pt>
                <c:pt idx="5">
                  <c:v>180</c:v>
                </c:pt>
                <c:pt idx="6">
                  <c:v>200</c:v>
                </c:pt>
                <c:pt idx="7">
                  <c:v>225</c:v>
                </c:pt>
                <c:pt idx="8">
                  <c:v>250</c:v>
                </c:pt>
                <c:pt idx="9">
                  <c:v>280</c:v>
                </c:pt>
                <c:pt idx="10">
                  <c:v>315</c:v>
                </c:pt>
                <c:pt idx="11">
                  <c:v>355</c:v>
                </c:pt>
                <c:pt idx="12">
                  <c:v>400</c:v>
                </c:pt>
                <c:pt idx="13">
                  <c:v>450</c:v>
                </c:pt>
                <c:pt idx="14">
                  <c:v>500</c:v>
                </c:pt>
                <c:pt idx="15">
                  <c:v>560</c:v>
                </c:pt>
                <c:pt idx="16">
                  <c:v>630</c:v>
                </c:pt>
              </c:numCache>
            </c:numRef>
          </c:cat>
          <c:val>
            <c:numRef>
              <c:f>'[Reference list.xlsx]Лист2'!$N$95:$N$111</c:f>
              <c:numCache>
                <c:formatCode>0.0</c:formatCode>
                <c:ptCount val="17"/>
                <c:pt idx="0">
                  <c:v>3.95</c:v>
                </c:pt>
                <c:pt idx="1">
                  <c:v>5.85</c:v>
                </c:pt>
                <c:pt idx="2">
                  <c:v>7.6</c:v>
                </c:pt>
                <c:pt idx="3">
                  <c:v>9.4666666666666668</c:v>
                </c:pt>
                <c:pt idx="4">
                  <c:v>12.433333333333334</c:v>
                </c:pt>
                <c:pt idx="5">
                  <c:v>15.716666666666667</c:v>
                </c:pt>
                <c:pt idx="6">
                  <c:v>19.383333333333333</c:v>
                </c:pt>
                <c:pt idx="7">
                  <c:v>24.6</c:v>
                </c:pt>
                <c:pt idx="8">
                  <c:v>30.183333333333334</c:v>
                </c:pt>
                <c:pt idx="9">
                  <c:v>37.833333333333336</c:v>
                </c:pt>
                <c:pt idx="10">
                  <c:v>47.883333333333333</c:v>
                </c:pt>
                <c:pt idx="11">
                  <c:v>60.75</c:v>
                </c:pt>
                <c:pt idx="12">
                  <c:v>77.150000000000006</c:v>
                </c:pt>
                <c:pt idx="13">
                  <c:v>98.283333333333331</c:v>
                </c:pt>
                <c:pt idx="14">
                  <c:v>121.21666666666667</c:v>
                </c:pt>
                <c:pt idx="15">
                  <c:v>152.15</c:v>
                </c:pt>
                <c:pt idx="16">
                  <c:v>192.26666666666668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317728"/>
        <c:axId val="367316944"/>
      </c:lineChart>
      <c:catAx>
        <c:axId val="3673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316944"/>
        <c:crosses val="autoZero"/>
        <c:auto val="1"/>
        <c:lblAlgn val="ctr"/>
        <c:lblOffset val="100"/>
        <c:noMultiLvlLbl val="0"/>
      </c:catAx>
      <c:valAx>
        <c:axId val="36731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31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'[Reference list.xlsx]Лист2'!$G$7</c:f>
              <c:strCache>
                <c:ptCount val="1"/>
                <c:pt idx="0">
                  <c:v>MRPP</c:v>
                </c:pt>
              </c:strCache>
            </c:strRef>
          </c:tx>
          <c:spPr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40000">
                  <a:schemeClr val="accent4"/>
                </a:gs>
              </a:gsLst>
              <a:lin ang="96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244923461418308E-2"/>
                  <c:y val="-1.0525245606900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480474851609102E-3"/>
                  <c:y val="2.5155235927693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48828491096578E-3"/>
                  <c:y val="-5.56643574504935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244923461418353E-2"/>
                  <c:y val="-1.55622382511789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7472664792252429E-3"/>
                  <c:y val="-7.57837898256553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246485473289597E-2"/>
                  <c:y val="-7.10482319394813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74414245548257E-2"/>
                  <c:y val="-2.68872425429579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246485473289597E-2"/>
                  <c:y val="-2.7200473734152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'[Reference list.xlsx]Лист2'!$F$8:$F$15</c:f>
              <c:numCache>
                <c:formatCode>General</c:formatCode>
                <c:ptCount val="8"/>
                <c:pt idx="0">
                  <c:v>110</c:v>
                </c:pt>
                <c:pt idx="1">
                  <c:v>125</c:v>
                </c:pt>
                <c:pt idx="2">
                  <c:v>140</c:v>
                </c:pt>
                <c:pt idx="3">
                  <c:v>160</c:v>
                </c:pt>
                <c:pt idx="4">
                  <c:v>180</c:v>
                </c:pt>
                <c:pt idx="5">
                  <c:v>225</c:v>
                </c:pt>
                <c:pt idx="6">
                  <c:v>250</c:v>
                </c:pt>
                <c:pt idx="7">
                  <c:v>280</c:v>
                </c:pt>
              </c:numCache>
            </c:numRef>
          </c:cat>
          <c:val>
            <c:numRef>
              <c:f>'[Reference list.xlsx]Лист2'!$G$8:$G$15</c:f>
              <c:numCache>
                <c:formatCode>0.00</c:formatCode>
                <c:ptCount val="8"/>
                <c:pt idx="0">
                  <c:v>28.145246600669147</c:v>
                </c:pt>
                <c:pt idx="1">
                  <c:v>33.820021381001681</c:v>
                </c:pt>
                <c:pt idx="2">
                  <c:v>41.075954007387303</c:v>
                </c:pt>
                <c:pt idx="3">
                  <c:v>50.255979383528675</c:v>
                </c:pt>
                <c:pt idx="4">
                  <c:v>62.41104760665884</c:v>
                </c:pt>
                <c:pt idx="5">
                  <c:v>66.803153991069962</c:v>
                </c:pt>
                <c:pt idx="6">
                  <c:v>72.656230252325216</c:v>
                </c:pt>
                <c:pt idx="7">
                  <c:v>84.315194822533172</c:v>
                </c:pt>
              </c:numCache>
            </c:numRef>
          </c:val>
        </c:ser>
        <c:ser>
          <c:idx val="1"/>
          <c:order val="1"/>
          <c:tx>
            <c:strRef>
              <c:f>'[Reference list.xlsx]Лист2'!$H$7</c:f>
              <c:strCache>
                <c:ptCount val="1"/>
                <c:pt idx="0">
                  <c:v>PE-80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85000">
                  <a:schemeClr val="accent1">
                    <a:lumMod val="75000"/>
                  </a:schemeClr>
                </a:gs>
              </a:gsLst>
              <a:lin ang="60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984379881287044E-3"/>
                  <c:y val="-1.7923774462589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496094970322004E-3"/>
                  <c:y val="-1.12654552199938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992189940643093E-3"/>
                  <c:y val="-1.9679765701361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984379881287556E-3"/>
                  <c:y val="-2.6700757927080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496094970322691E-3"/>
                  <c:y val="-2.17960517397602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992189940643548E-3"/>
                  <c:y val="-3.49503792013585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4976569821930648E-3"/>
                  <c:y val="-3.38908984539430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7488284910967154E-3"/>
                  <c:y val="-2.9910116554773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'[Reference list.xlsx]Лист2'!$F$8:$F$15</c:f>
              <c:numCache>
                <c:formatCode>General</c:formatCode>
                <c:ptCount val="8"/>
                <c:pt idx="0">
                  <c:v>110</c:v>
                </c:pt>
                <c:pt idx="1">
                  <c:v>125</c:v>
                </c:pt>
                <c:pt idx="2">
                  <c:v>140</c:v>
                </c:pt>
                <c:pt idx="3">
                  <c:v>160</c:v>
                </c:pt>
                <c:pt idx="4">
                  <c:v>180</c:v>
                </c:pt>
                <c:pt idx="5">
                  <c:v>225</c:v>
                </c:pt>
                <c:pt idx="6">
                  <c:v>250</c:v>
                </c:pt>
                <c:pt idx="7">
                  <c:v>280</c:v>
                </c:pt>
              </c:numCache>
            </c:numRef>
          </c:cat>
          <c:val>
            <c:numRef>
              <c:f>'[Reference list.xlsx]Лист2'!$H$8:$H$15</c:f>
              <c:numCache>
                <c:formatCode>General</c:formatCode>
                <c:ptCount val="8"/>
                <c:pt idx="0">
                  <c:v>8.7899999999999991</c:v>
                </c:pt>
                <c:pt idx="1">
                  <c:v>11.77</c:v>
                </c:pt>
                <c:pt idx="2">
                  <c:v>14.78</c:v>
                </c:pt>
                <c:pt idx="3">
                  <c:v>19.23</c:v>
                </c:pt>
                <c:pt idx="4">
                  <c:v>24.3</c:v>
                </c:pt>
                <c:pt idx="5">
                  <c:v>38.020000000000003</c:v>
                </c:pt>
                <c:pt idx="6">
                  <c:v>46.92</c:v>
                </c:pt>
                <c:pt idx="7">
                  <c:v>58.84</c:v>
                </c:pt>
              </c:numCache>
            </c:numRef>
          </c:val>
        </c:ser>
        <c:ser>
          <c:idx val="2"/>
          <c:order val="2"/>
          <c:tx>
            <c:strRef>
              <c:f>'[Reference list.xlsx]Лист2'!$I$7</c:f>
              <c:strCache>
                <c:ptCount val="1"/>
                <c:pt idx="0">
                  <c:v>PE-100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4000">
                  <a:schemeClr val="accent2">
                    <a:lumMod val="75000"/>
                  </a:schemeClr>
                </a:gs>
              </a:gsLst>
              <a:lin ang="66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992189940643548E-3"/>
                  <c:y val="-1.4900508693449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909242796062219E-17"/>
                  <c:y val="-1.4165352720285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65524544042769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995313964386222E-2"/>
                  <c:y val="-4.48855380283431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984379881287096E-3"/>
                  <c:y val="-7.81381914865787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745704467354044E-2"/>
                  <c:y val="-4.03785830307094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2492970946579285E-2"/>
                  <c:y val="-2.85863601663777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244923461418492E-2"/>
                  <c:y val="-2.2232745684191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'[Reference list.xlsx]Лист2'!$F$8:$F$15</c:f>
              <c:numCache>
                <c:formatCode>General</c:formatCode>
                <c:ptCount val="8"/>
                <c:pt idx="0">
                  <c:v>110</c:v>
                </c:pt>
                <c:pt idx="1">
                  <c:v>125</c:v>
                </c:pt>
                <c:pt idx="2">
                  <c:v>140</c:v>
                </c:pt>
                <c:pt idx="3">
                  <c:v>160</c:v>
                </c:pt>
                <c:pt idx="4">
                  <c:v>180</c:v>
                </c:pt>
                <c:pt idx="5">
                  <c:v>225</c:v>
                </c:pt>
                <c:pt idx="6">
                  <c:v>250</c:v>
                </c:pt>
                <c:pt idx="7">
                  <c:v>280</c:v>
                </c:pt>
              </c:numCache>
            </c:numRef>
          </c:cat>
          <c:val>
            <c:numRef>
              <c:f>'[Reference list.xlsx]Лист2'!$I$8:$I$15</c:f>
              <c:numCache>
                <c:formatCode>General</c:formatCode>
                <c:ptCount val="8"/>
                <c:pt idx="0">
                  <c:v>19.72</c:v>
                </c:pt>
                <c:pt idx="1">
                  <c:v>36.090000000000003</c:v>
                </c:pt>
                <c:pt idx="2">
                  <c:v>45.33</c:v>
                </c:pt>
                <c:pt idx="3">
                  <c:v>58.97</c:v>
                </c:pt>
                <c:pt idx="4">
                  <c:v>74.52</c:v>
                </c:pt>
                <c:pt idx="5">
                  <c:v>116.59</c:v>
                </c:pt>
                <c:pt idx="6">
                  <c:v>143.88999999999999</c:v>
                </c:pt>
                <c:pt idx="7">
                  <c:v>180.44</c:v>
                </c:pt>
              </c:numCache>
            </c:numRef>
          </c:val>
        </c:ser>
        <c:ser>
          <c:idx val="3"/>
          <c:order val="3"/>
          <c:tx>
            <c:strRef>
              <c:f>'[Reference list.xlsx]Лист2'!$J$7</c:f>
              <c:strCache>
                <c:ptCount val="1"/>
                <c:pt idx="0">
                  <c:v>Steel</c:v>
                </c:pt>
              </c:strCache>
            </c:strRef>
          </c:tx>
          <c:spPr>
            <a:gradFill>
              <a:gsLst>
                <a:gs pos="4000">
                  <a:schemeClr val="accent6">
                    <a:lumMod val="20000"/>
                    <a:lumOff val="80000"/>
                  </a:schemeClr>
                </a:gs>
                <a:gs pos="54000">
                  <a:schemeClr val="accent6">
                    <a:lumMod val="75000"/>
                  </a:schemeClr>
                </a:gs>
              </a:gsLst>
              <a:lin ang="12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992189940643548E-3"/>
                  <c:y val="-1.5534294595102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488284910965324E-3"/>
                  <c:y val="-2.57331345171932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496094970321774E-3"/>
                  <c:y val="-2.70613499996434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488284910965324E-3"/>
                  <c:y val="-1.33757957996524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4976569821930648E-3"/>
                  <c:y val="-4.8121651220364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2480474851608877E-3"/>
                  <c:y val="-4.5244346463284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7472664792252429E-3"/>
                  <c:y val="-4.3092684945384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7472664792252429E-3"/>
                  <c:y val="-0.101031774909688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'[Reference list.xlsx]Лист2'!$F$8:$F$15</c:f>
              <c:numCache>
                <c:formatCode>General</c:formatCode>
                <c:ptCount val="8"/>
                <c:pt idx="0">
                  <c:v>110</c:v>
                </c:pt>
                <c:pt idx="1">
                  <c:v>125</c:v>
                </c:pt>
                <c:pt idx="2">
                  <c:v>140</c:v>
                </c:pt>
                <c:pt idx="3">
                  <c:v>160</c:v>
                </c:pt>
                <c:pt idx="4">
                  <c:v>180</c:v>
                </c:pt>
                <c:pt idx="5">
                  <c:v>225</c:v>
                </c:pt>
                <c:pt idx="6">
                  <c:v>250</c:v>
                </c:pt>
                <c:pt idx="7">
                  <c:v>280</c:v>
                </c:pt>
              </c:numCache>
            </c:numRef>
          </c:cat>
          <c:val>
            <c:numRef>
              <c:f>'[Reference list.xlsx]Лист2'!$J$8:$J$15</c:f>
              <c:numCache>
                <c:formatCode>_(* #,##0.00_);_(* \(#,##0.00\);_(* "-"??_);_(@_)</c:formatCode>
                <c:ptCount val="8"/>
                <c:pt idx="0">
                  <c:v>42.48</c:v>
                </c:pt>
                <c:pt idx="1">
                  <c:v>51.45</c:v>
                </c:pt>
                <c:pt idx="2">
                  <c:v>57.882000000000005</c:v>
                </c:pt>
                <c:pt idx="3">
                  <c:v>68.125999999999991</c:v>
                </c:pt>
                <c:pt idx="4">
                  <c:v>84.85</c:v>
                </c:pt>
                <c:pt idx="5">
                  <c:v>109.452</c:v>
                </c:pt>
                <c:pt idx="6">
                  <c:v>129.51</c:v>
                </c:pt>
                <c:pt idx="7">
                  <c:v>165.83</c:v>
                </c:pt>
              </c:numCache>
            </c:numRef>
          </c:val>
        </c:ser>
        <c:ser>
          <c:idx val="4"/>
          <c:order val="4"/>
          <c:tx>
            <c:strRef>
              <c:f>'[Reference list.xlsx]Лист2'!$K$7</c:f>
              <c:strCache>
                <c:ptCount val="1"/>
                <c:pt idx="0">
                  <c:v>Inox 301</c:v>
                </c:pt>
              </c:strCache>
            </c:strRef>
          </c:tx>
          <c:spPr>
            <a:gradFill>
              <a:gsLst>
                <a:gs pos="4000">
                  <a:schemeClr val="accent5">
                    <a:lumMod val="20000"/>
                    <a:lumOff val="80000"/>
                  </a:schemeClr>
                </a:gs>
                <a:gs pos="54000">
                  <a:schemeClr val="accent5">
                    <a:lumMod val="75000"/>
                  </a:schemeClr>
                </a:gs>
              </a:gsLst>
              <a:lin ang="11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492970946579195E-2"/>
                  <c:y val="-1.03147763675149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488284910965324E-3"/>
                  <c:y val="-3.31266097329537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992189940643548E-3"/>
                  <c:y val="-3.88945965292790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742580443611279E-2"/>
                  <c:y val="-1.3371633978534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993751952514932E-2"/>
                  <c:y val="-1.2984584614579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74414245548266E-2"/>
                  <c:y val="-1.26549089274629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1243361449546833E-2"/>
                  <c:y val="-1.07131221030752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7494532958450486E-2"/>
                  <c:y val="-1.6059873147692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'[Reference list.xlsx]Лист2'!$F$8:$F$15</c:f>
              <c:numCache>
                <c:formatCode>General</c:formatCode>
                <c:ptCount val="8"/>
                <c:pt idx="0">
                  <c:v>110</c:v>
                </c:pt>
                <c:pt idx="1">
                  <c:v>125</c:v>
                </c:pt>
                <c:pt idx="2">
                  <c:v>140</c:v>
                </c:pt>
                <c:pt idx="3">
                  <c:v>160</c:v>
                </c:pt>
                <c:pt idx="4">
                  <c:v>180</c:v>
                </c:pt>
                <c:pt idx="5">
                  <c:v>225</c:v>
                </c:pt>
                <c:pt idx="6">
                  <c:v>250</c:v>
                </c:pt>
                <c:pt idx="7">
                  <c:v>280</c:v>
                </c:pt>
              </c:numCache>
            </c:numRef>
          </c:cat>
          <c:val>
            <c:numRef>
              <c:f>'[Reference list.xlsx]Лист2'!$K$8:$K$15</c:f>
              <c:numCache>
                <c:formatCode>_(* #,##0.00_);_(* \(#,##0.00\);_(* "-"??_);_(@_)</c:formatCode>
                <c:ptCount val="8"/>
                <c:pt idx="0">
                  <c:v>84.96</c:v>
                </c:pt>
                <c:pt idx="1">
                  <c:v>108.04500000000002</c:v>
                </c:pt>
                <c:pt idx="2">
                  <c:v>127.34040000000002</c:v>
                </c:pt>
                <c:pt idx="3">
                  <c:v>156.68979999999996</c:v>
                </c:pt>
                <c:pt idx="4">
                  <c:v>212.125</c:v>
                </c:pt>
                <c:pt idx="5">
                  <c:v>306.46559999999999</c:v>
                </c:pt>
                <c:pt idx="6">
                  <c:v>388.53</c:v>
                </c:pt>
                <c:pt idx="7">
                  <c:v>580.40500000000009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6"/>
        <c:overlap val="-24"/>
        <c:axId val="367318120"/>
        <c:axId val="367317336"/>
      </c:barChart>
      <c:catAx>
        <c:axId val="36731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317336"/>
        <c:crosses val="autoZero"/>
        <c:auto val="1"/>
        <c:lblAlgn val="ctr"/>
        <c:lblOffset val="100"/>
        <c:noMultiLvlLbl val="0"/>
      </c:catAx>
      <c:valAx>
        <c:axId val="36731733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6731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210077067451853"/>
          <c:y val="0.17278001484109892"/>
          <c:w val="0.25079377261534902"/>
          <c:h val="5.281725806384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8" y="1237197"/>
            <a:ext cx="8018860" cy="26318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8" y="3970581"/>
            <a:ext cx="8018860" cy="18251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7591-567B-4A11-83E6-0880A584DA94}" type="datetimeFigureOut">
              <a:rPr lang="ru-RU" smtClean="0"/>
              <a:t>25.06.2015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29B-5925-478E-881C-31BF122B4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87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7591-567B-4A11-83E6-0880A584DA94}" type="datetimeFigureOut">
              <a:rPr lang="ru-RU" smtClean="0"/>
              <a:t>25.06.2015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29B-5925-478E-881C-31BF122B4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73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4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7591-567B-4A11-83E6-0880A584DA94}" type="datetimeFigureOut">
              <a:rPr lang="ru-RU" smtClean="0"/>
              <a:t>25.06.2015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29B-5925-478E-881C-31BF122B4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72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7591-567B-4A11-83E6-0880A584DA94}" type="datetimeFigureOut">
              <a:rPr lang="ru-RU" smtClean="0"/>
              <a:t>25.06.2015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29B-5925-478E-881C-31BF122B4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73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7591-567B-4A11-83E6-0880A584DA94}" type="datetimeFigureOut">
              <a:rPr lang="ru-RU" smtClean="0"/>
              <a:t>25.06.2015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29B-5925-478E-881C-31BF122B4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32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2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2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7591-567B-4A11-83E6-0880A584DA94}" type="datetimeFigureOut">
              <a:rPr lang="ru-RU" smtClean="0"/>
              <a:t>25.06.2015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29B-5925-478E-881C-31BF122B4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17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7591-567B-4A11-83E6-0880A584DA94}" type="datetimeFigureOut">
              <a:rPr lang="ru-RU" smtClean="0"/>
              <a:t>25.06.2015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29B-5925-478E-881C-31BF122B4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85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7591-567B-4A11-83E6-0880A584DA94}" type="datetimeFigureOut">
              <a:rPr lang="ru-RU" smtClean="0"/>
              <a:t>25.06.2015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29B-5925-478E-881C-31BF122B4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03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7591-567B-4A11-83E6-0880A584DA94}" type="datetimeFigureOut">
              <a:rPr lang="ru-RU" smtClean="0"/>
              <a:t>25.06.2015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29B-5925-478E-881C-31BF122B4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56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503978"/>
            <a:ext cx="3448388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1" cy="53722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6" y="2267902"/>
            <a:ext cx="3448388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7591-567B-4A11-83E6-0880A584DA94}" type="datetimeFigureOut">
              <a:rPr lang="ru-RU" smtClean="0"/>
              <a:t>25.06.2015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29B-5925-478E-881C-31BF122B4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14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503978"/>
            <a:ext cx="3448388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6"/>
            <a:ext cx="5412731" cy="5372269"/>
          </a:xfrm>
        </p:spPr>
        <p:txBody>
          <a:bodyPr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6" y="2267902"/>
            <a:ext cx="3448388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7591-567B-4A11-83E6-0880A584DA94}" type="datetimeFigureOut">
              <a:rPr lang="ru-RU" smtClean="0"/>
              <a:t>25.06.2015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729B-5925-478E-881C-31BF122B4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80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7591-567B-4A11-83E6-0880A584DA94}" type="datetimeFigureOut">
              <a:rPr lang="ru-RU" smtClean="0"/>
              <a:t>25.06.2015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B729B-5925-478E-881C-31BF122B4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43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openxmlformats.org/officeDocument/2006/relationships/image" Target="../media/image2.jpg"/><Relationship Id="rId5" Type="http://schemas.openxmlformats.org/officeDocument/2006/relationships/image" Target="../media/image25.gif"/><Relationship Id="rId10" Type="http://schemas.openxmlformats.org/officeDocument/2006/relationships/chart" Target="../charts/chart2.xml"/><Relationship Id="rId4" Type="http://schemas.openxmlformats.org/officeDocument/2006/relationships/image" Target="../media/image24.gif"/><Relationship Id="rId9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1" y="700137"/>
            <a:ext cx="3374964" cy="2667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515" y="3779838"/>
            <a:ext cx="6979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METAL REINFORCED POLYMER PIPES</a:t>
            </a:r>
          </a:p>
          <a:p>
            <a:pPr algn="r"/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INNOVATIVE TECHNOLOGY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PRESENTATION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857" y="605165"/>
            <a:ext cx="896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ECONOMIC EFFICIENCY: COMPARISON ON THE RUSSIAN MARKET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5275" y="1251505"/>
            <a:ext cx="1009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93775" y="7391142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9514" r="19052" b="7528"/>
          <a:stretch/>
        </p:blipFill>
        <p:spPr>
          <a:xfrm>
            <a:off x="269960" y="131433"/>
            <a:ext cx="957263" cy="103822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53555"/>
              </p:ext>
            </p:extLst>
          </p:nvPr>
        </p:nvGraphicFramePr>
        <p:xfrm>
          <a:off x="269960" y="1899140"/>
          <a:ext cx="3320522" cy="2583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2086"/>
                <a:gridCol w="629218"/>
                <a:gridCol w="62921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Characteristics and assumptions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Steel pipe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MRPP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External diameter x</a:t>
                      </a:r>
                      <a:r>
                        <a:rPr lang="en-US" sz="900" baseline="0" dirty="0" smtClean="0">
                          <a:effectLst/>
                        </a:rPr>
                        <a:t> wall thickness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219 х 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225 х 12,5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Price/meter,</a:t>
                      </a:r>
                      <a:r>
                        <a:rPr lang="en-US" sz="900" baseline="0" dirty="0" smtClean="0">
                          <a:effectLst/>
                        </a:rPr>
                        <a:t> EUR*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34,12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52,92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Guaranteed service</a:t>
                      </a:r>
                      <a:r>
                        <a:rPr lang="en-US" sz="900" baseline="0" dirty="0" smtClean="0">
                          <a:effectLst/>
                        </a:rPr>
                        <a:t> life, years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Expected service life, years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Pipelining costs</a:t>
                      </a:r>
                      <a:r>
                        <a:rPr lang="ru-RU" sz="900" dirty="0" smtClean="0">
                          <a:effectLst/>
                        </a:rPr>
                        <a:t>, </a:t>
                      </a:r>
                      <a:r>
                        <a:rPr lang="ru-RU" sz="900" dirty="0">
                          <a:effectLst/>
                        </a:rPr>
                        <a:t>% </a:t>
                      </a:r>
                      <a:r>
                        <a:rPr lang="en-US" sz="900" dirty="0" smtClean="0">
                          <a:effectLst/>
                        </a:rPr>
                        <a:t>of the pipe cost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60%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Anticorrosion treatment</a:t>
                      </a:r>
                      <a:r>
                        <a:rPr lang="en-US" sz="900" baseline="0" dirty="0" smtClean="0">
                          <a:effectLst/>
                        </a:rPr>
                        <a:t> cost</a:t>
                      </a:r>
                      <a:r>
                        <a:rPr lang="ru-RU" sz="900" dirty="0" smtClean="0">
                          <a:effectLst/>
                        </a:rPr>
                        <a:t>, % </a:t>
                      </a:r>
                      <a:r>
                        <a:rPr lang="en-US" sz="900" dirty="0" smtClean="0">
                          <a:effectLst/>
                        </a:rPr>
                        <a:t>of the pipe cost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Extra coating</a:t>
                      </a:r>
                      <a:r>
                        <a:rPr lang="en-US" sz="900" baseline="0" dirty="0" smtClean="0">
                          <a:effectLst/>
                        </a:rPr>
                        <a:t> cost</a:t>
                      </a:r>
                      <a:r>
                        <a:rPr lang="ru-RU" sz="900" dirty="0" smtClean="0">
                          <a:effectLst/>
                        </a:rPr>
                        <a:t>, % </a:t>
                      </a:r>
                      <a:r>
                        <a:rPr lang="en-US" sz="900" dirty="0" smtClean="0">
                          <a:effectLst/>
                        </a:rPr>
                        <a:t>of the pipe cost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Electro-chemical protection cost</a:t>
                      </a:r>
                      <a:r>
                        <a:rPr lang="ru-RU" sz="900" dirty="0" smtClean="0">
                          <a:effectLst/>
                        </a:rPr>
                        <a:t>, % </a:t>
                      </a:r>
                      <a:r>
                        <a:rPr lang="en-US" sz="900" dirty="0" smtClean="0">
                          <a:effectLst/>
                        </a:rPr>
                        <a:t>of the pipe cost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Inhibitor protection</a:t>
                      </a:r>
                      <a:r>
                        <a:rPr lang="ru-RU" sz="900" dirty="0" smtClean="0">
                          <a:effectLst/>
                        </a:rPr>
                        <a:t>, % </a:t>
                      </a:r>
                      <a:r>
                        <a:rPr lang="en-US" sz="900" dirty="0" smtClean="0">
                          <a:effectLst/>
                        </a:rPr>
                        <a:t>of the pipe cost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Pipeline service cost</a:t>
                      </a:r>
                      <a:r>
                        <a:rPr lang="ru-RU" sz="900" dirty="0" smtClean="0">
                          <a:effectLst/>
                        </a:rPr>
                        <a:t>, % </a:t>
                      </a:r>
                      <a:r>
                        <a:rPr lang="en-US" sz="900" dirty="0" smtClean="0">
                          <a:effectLst/>
                        </a:rPr>
                        <a:t>of the pipe cost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Annual</a:t>
                      </a:r>
                      <a:r>
                        <a:rPr lang="en-US" sz="900" baseline="0" dirty="0" smtClean="0">
                          <a:effectLst/>
                        </a:rPr>
                        <a:t> d</a:t>
                      </a:r>
                      <a:r>
                        <a:rPr lang="en-US" sz="900" dirty="0" smtClean="0">
                          <a:effectLst/>
                        </a:rPr>
                        <a:t>iscount rate</a:t>
                      </a:r>
                      <a:r>
                        <a:rPr lang="ru-RU" sz="900" dirty="0" smtClean="0">
                          <a:effectLst/>
                        </a:rPr>
                        <a:t>, </a:t>
                      </a: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8,25%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8,25%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Inflation</a:t>
                      </a:r>
                      <a:r>
                        <a:rPr lang="ru-RU" sz="900" dirty="0" smtClean="0">
                          <a:effectLst/>
                        </a:rPr>
                        <a:t>, </a:t>
                      </a: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2,5%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Net </a:t>
                      </a:r>
                      <a:r>
                        <a:rPr lang="en-US" sz="900" dirty="0">
                          <a:effectLst/>
                        </a:rPr>
                        <a:t>Present Cost (NPC)</a:t>
                      </a:r>
                      <a:r>
                        <a:rPr lang="en-US" sz="900" baseline="30000" dirty="0">
                          <a:effectLst/>
                        </a:rPr>
                        <a:t>1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en-US" sz="900" dirty="0" smtClean="0">
                          <a:effectLst/>
                        </a:rPr>
                        <a:t>EUR*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137,01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70,56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Service life cost, EUR*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124,58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70,56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Durability,</a:t>
                      </a:r>
                      <a:r>
                        <a:rPr lang="en-US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years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15 </a:t>
                      </a:r>
                      <a:r>
                        <a:rPr lang="en-US" sz="900" dirty="0" smtClean="0">
                          <a:effectLst/>
                        </a:rPr>
                        <a:t>years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45</a:t>
                      </a:r>
                      <a:r>
                        <a:rPr lang="en-US" sz="900" dirty="0" smtClean="0">
                          <a:effectLst/>
                        </a:rPr>
                        <a:t> years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98586185"/>
              </p:ext>
            </p:extLst>
          </p:nvPr>
        </p:nvGraphicFramePr>
        <p:xfrm>
          <a:off x="293775" y="4508940"/>
          <a:ext cx="3292475" cy="2679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5274" y="1415196"/>
            <a:ext cx="328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Comparison of a life cycle cost for steel pipes and MRPP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5275" y="7188285"/>
            <a:ext cx="100965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i="1" dirty="0" smtClean="0"/>
              <a:t>* All data is based on the prices in the Russian market as for 2013 and recalculated in Euro at the rate of 1 EUR = 60 RUB</a:t>
            </a:r>
            <a:endParaRPr lang="ru-RU" sz="700" i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947787" y="1517716"/>
            <a:ext cx="0" cy="5586323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99"/>
              </p:ext>
            </p:extLst>
          </p:nvPr>
        </p:nvGraphicFramePr>
        <p:xfrm>
          <a:off x="4279768" y="1605717"/>
          <a:ext cx="6112006" cy="261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688643"/>
              </p:ext>
            </p:extLst>
          </p:nvPr>
        </p:nvGraphicFramePr>
        <p:xfrm>
          <a:off x="4311649" y="4610904"/>
          <a:ext cx="6112006" cy="246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311650" y="1415196"/>
            <a:ext cx="6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Comparison of operating costs for 1 meter of pipe with 30 years of pipeline life cycle for MRPP-115 and substitutes, EUR*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11649" y="4218503"/>
            <a:ext cx="6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Comparison of operating costs for 1 meter of pipe with 30 years of pipeline life cycle for MRPP-225 and substitutes, EUR*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3254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857" y="605165"/>
            <a:ext cx="896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ECONOMIC EFFICIENCY: COMPARISON ON THE RUSSIAN MARKET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5275" y="1251505"/>
            <a:ext cx="1009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93775" y="7391142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9514" r="19052" b="7528"/>
          <a:stretch/>
        </p:blipFill>
        <p:spPr>
          <a:xfrm>
            <a:off x="269960" y="131433"/>
            <a:ext cx="957263" cy="1038226"/>
          </a:xfrm>
          <a:prstGeom prst="rect">
            <a:avLst/>
          </a:prstGeom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396296"/>
              </p:ext>
            </p:extLst>
          </p:nvPr>
        </p:nvGraphicFramePr>
        <p:xfrm>
          <a:off x="293775" y="1809946"/>
          <a:ext cx="10098000" cy="533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5275" y="1415196"/>
            <a:ext cx="1009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Price comparison of MRPP and PE pipe SDR11 relative to diameter, EUR*: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5275" y="7188285"/>
            <a:ext cx="100965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i="1" dirty="0" smtClean="0"/>
              <a:t>* All data is based on the prices in the Russian market as for 2014 and recalculated in Euro at the rate of 1 EUR = 60 RUB</a:t>
            </a:r>
            <a:endParaRPr lang="ru-RU" sz="700" i="1" dirty="0"/>
          </a:p>
        </p:txBody>
      </p:sp>
    </p:spTree>
    <p:extLst>
      <p:ext uri="{BB962C8B-B14F-4D97-AF65-F5344CB8AC3E}">
        <p14:creationId xmlns:p14="http://schemas.microsoft.com/office/powerpoint/2010/main" val="39007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34838"/>
              </p:ext>
            </p:extLst>
          </p:nvPr>
        </p:nvGraphicFramePr>
        <p:xfrm>
          <a:off x="228600" y="3086100"/>
          <a:ext cx="10163175" cy="405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29857" y="605165"/>
            <a:ext cx="896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ECONOMIC EFFICIENCY: COMPARISON ON THE </a:t>
            </a:r>
            <a:r>
              <a:rPr lang="en-US" sz="2400" b="1" dirty="0" smtClean="0"/>
              <a:t>EUROPEAN </a:t>
            </a:r>
            <a:r>
              <a:rPr lang="en-US" sz="2400" b="1" dirty="0"/>
              <a:t>MARKET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5275" y="1251505"/>
            <a:ext cx="1009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93775" y="7391142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9514" r="19052" b="7528"/>
          <a:stretch/>
        </p:blipFill>
        <p:spPr>
          <a:xfrm>
            <a:off x="269960" y="131433"/>
            <a:ext cx="957263" cy="103822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937286"/>
              </p:ext>
            </p:extLst>
          </p:nvPr>
        </p:nvGraphicFramePr>
        <p:xfrm>
          <a:off x="269960" y="1788318"/>
          <a:ext cx="1573125" cy="1604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038"/>
                <a:gridCol w="536687"/>
                <a:gridCol w="533400"/>
              </a:tblGrid>
              <a:tr h="0">
                <a:tc gridSpan="3">
                  <a:txBody>
                    <a:bodyPr/>
                    <a:lstStyle/>
                    <a:p>
                      <a:pPr marL="0" algn="ctr" defTabSz="914406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MRPP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diameter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Wall thickness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diameter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637986"/>
              </p:ext>
            </p:extLst>
          </p:nvPr>
        </p:nvGraphicFramePr>
        <p:xfrm>
          <a:off x="2337849" y="1788696"/>
          <a:ext cx="1569824" cy="1604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595"/>
                <a:gridCol w="518475"/>
                <a:gridCol w="546754"/>
              </a:tblGrid>
              <a:tr h="125257">
                <a:tc gridSpan="3"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Polymer</a:t>
                      </a:r>
                      <a:r>
                        <a:rPr lang="en-US" sz="9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pipe 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 80</a:t>
                      </a:r>
                      <a:endParaRPr lang="en-US" sz="9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diameter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Wall thickness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diameter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79,8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17,1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19,2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101,6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163,4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181,6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521872"/>
              </p:ext>
            </p:extLst>
          </p:nvPr>
        </p:nvGraphicFramePr>
        <p:xfrm>
          <a:off x="4424194" y="1791867"/>
          <a:ext cx="1534399" cy="1604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459"/>
                <a:gridCol w="548640"/>
                <a:gridCol w="495300"/>
              </a:tblGrid>
              <a:tr h="0">
                <a:tc gridSpan="3"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Polymer Pipe, PE100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diameter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Wall thickness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diameter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1</a:t>
                      </a:r>
                      <a:r>
                        <a:rPr lang="en-US" sz="900" u="none" strike="noStrike" dirty="0" smtClean="0">
                          <a:effectLst/>
                        </a:rPr>
                        <a:t>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79,8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17,1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19,2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101,6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21,9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116,2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163,4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181,6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38,3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203,4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91458"/>
              </p:ext>
            </p:extLst>
          </p:nvPr>
        </p:nvGraphicFramePr>
        <p:xfrm>
          <a:off x="6453720" y="1794921"/>
          <a:ext cx="1838840" cy="1604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440"/>
                <a:gridCol w="518160"/>
                <a:gridCol w="777240"/>
              </a:tblGrid>
              <a:tr h="0">
                <a:tc gridSpan="3"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Steel pipe (No Anti-Corrosion Cover)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diameter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Wall thickness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diameter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92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114,3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106,3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139,7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131,7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159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177,8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169,8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200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192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219,1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211,1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5275" y="1415196"/>
            <a:ext cx="1009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Comparison of the European market </a:t>
            </a:r>
            <a:r>
              <a:rPr lang="en-US" sz="1400" b="1" smtClean="0"/>
              <a:t>for different pipes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5275" y="7188285"/>
            <a:ext cx="100965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i="1" dirty="0" smtClean="0"/>
              <a:t>* All data is based on the prices in the European market as for 2013 – beginning of 2014.</a:t>
            </a:r>
            <a:endParaRPr lang="ru-RU" sz="700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47273"/>
              </p:ext>
            </p:extLst>
          </p:nvPr>
        </p:nvGraphicFramePr>
        <p:xfrm>
          <a:off x="8817282" y="1796414"/>
          <a:ext cx="1531937" cy="1604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425"/>
                <a:gridCol w="500062"/>
                <a:gridCol w="552450"/>
              </a:tblGrid>
              <a:tr h="0">
                <a:tc gridSpan="3"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Inox</a:t>
                      </a: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diameter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Wall thickness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diameter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114,3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106,3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139,7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177,8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169,8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219,1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211,1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8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5926" y="3518227"/>
            <a:ext cx="697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THANK YOU FOR YOUR ATTENTION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72084"/>
              </p:ext>
            </p:extLst>
          </p:nvPr>
        </p:nvGraphicFramePr>
        <p:xfrm>
          <a:off x="790575" y="1810138"/>
          <a:ext cx="9182100" cy="5047077"/>
        </p:xfrm>
        <a:graphic>
          <a:graphicData uri="http://schemas.openxmlformats.org/drawingml/2006/table">
            <a:tbl>
              <a:tblPr/>
              <a:tblGrid>
                <a:gridCol w="838201"/>
                <a:gridCol w="1095375"/>
                <a:gridCol w="142875"/>
                <a:gridCol w="847725"/>
                <a:gridCol w="619125"/>
                <a:gridCol w="228600"/>
                <a:gridCol w="942975"/>
                <a:gridCol w="428625"/>
                <a:gridCol w="266700"/>
                <a:gridCol w="1533525"/>
                <a:gridCol w="2238374"/>
              </a:tblGrid>
              <a:tr h="390530">
                <a:tc>
                  <a:txBody>
                    <a:bodyPr/>
                    <a:lstStyle/>
                    <a:p>
                      <a:pPr algn="dist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Dimensions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Physical-mechanical properties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941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External diameter, mm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Internal diameter, mm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Wall thickness, mm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Wire Diameter, mm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Weight, kg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Draft-end load, tnf (kN), not less than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Hermeticity</a:t>
                      </a:r>
                      <a:r>
                        <a:rPr lang="en-US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under constant pressure during 1 hour, MPa (bar), not  less than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 95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6,51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11,0 (110)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11,5 (115)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 115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8,51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14,0 (140)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11,5 (115)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 125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9,15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15,0 (150)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11,5 (115)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 140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16,0 (160)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10,5 (105)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160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12,37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20,0 (200)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7,5 (75)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13,50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22,0 (220)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7,5 (75)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15,35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24,0 (240)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,0 (</a:t>
                      </a: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225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17,58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28,0 (280)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7,0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250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3,5х3,0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31,0 (310)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7,0 (70)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275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4,0х3,0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27,00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39,0 (390)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7,0 (70)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10">
                <a:tc gridSpan="11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Physical-mechanical properties (continued)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16" marR="30416" marT="4224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Impact strength</a:t>
                      </a:r>
                      <a:r>
                        <a:rPr lang="ru-RU" sz="10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kj</a:t>
                      </a:r>
                      <a:r>
                        <a:rPr lang="ru-RU" sz="10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05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ru-RU" sz="1050" b="1" kern="12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16" marR="30416" marT="4224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16" marR="30416" marT="4224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Fatigue ration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1*10</a:t>
                      </a:r>
                      <a:r>
                        <a:rPr lang="ru-RU" sz="1050" b="1" kern="12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cycles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16" marR="30416" marT="4224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Amount of cyclic loads under 0,4 MPa and 25 Hz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16" marR="30416" marT="4224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Thermal expansion coefficient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16" marR="30416" marT="4224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16" marR="30416" marT="4224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Ultimate stress MPa (bar), not less than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416" marR="30416" marT="4224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87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 95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427,4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3х10</a:t>
                      </a:r>
                      <a:r>
                        <a:rPr lang="ru-RU" sz="1800" b="1" kern="12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2х10</a:t>
                      </a:r>
                      <a:r>
                        <a:rPr lang="ru-RU" sz="1800" b="1" kern="12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19,0 (190)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 115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15,0 (150)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 125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14,0</a:t>
                      </a:r>
                      <a:r>
                        <a:rPr lang="en-US" sz="10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 140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13,0 (130)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160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 (115)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180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10,0(100)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 (90)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225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8,0 (80)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250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8,0 (80)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MRPP</a:t>
                      </a: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275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8,0 (80)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43" marR="3943" marT="3943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9857" y="605165"/>
            <a:ext cx="896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ADDENDUM: PHYSICAL &amp; MECHANICAL PROPERTIES</a:t>
            </a:r>
            <a:endParaRPr lang="ru-RU" sz="2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95275" y="1251505"/>
            <a:ext cx="1009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3775" y="7391142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9514" r="19052" b="7528"/>
          <a:stretch/>
        </p:blipFill>
        <p:spPr>
          <a:xfrm>
            <a:off x="269960" y="131433"/>
            <a:ext cx="957263" cy="10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9857" y="605165"/>
            <a:ext cx="896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ABOUT MEPOS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9514" r="19052" b="7528"/>
          <a:stretch/>
        </p:blipFill>
        <p:spPr>
          <a:xfrm>
            <a:off x="269960" y="131433"/>
            <a:ext cx="957263" cy="103822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95275" y="1251505"/>
            <a:ext cx="1009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295275" y="1445040"/>
            <a:ext cx="10096500" cy="343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900" indent="-342900">
              <a:lnSpc>
                <a:spcPct val="7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Palatino" charset="0"/>
              </a:rPr>
              <a:t>Company established in </a:t>
            </a:r>
            <a:r>
              <a:rPr lang="ru-RU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Palatino" charset="0"/>
              </a:rPr>
              <a:t>1990</a:t>
            </a:r>
            <a:endParaRPr lang="ru-RU" sz="2000" kern="0" dirty="0">
              <a:solidFill>
                <a:schemeClr val="tx1">
                  <a:lumMod val="85000"/>
                  <a:lumOff val="15000"/>
                </a:schemeClr>
              </a:solidFill>
              <a:cs typeface="+mn-cs"/>
              <a:sym typeface="Palatino" charset="0"/>
            </a:endParaRPr>
          </a:p>
          <a:p>
            <a:pPr marL="360900" indent="-342900">
              <a:lnSpc>
                <a:spcPct val="7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Palatino" charset="0"/>
              </a:rPr>
              <a:t>Technology d</a:t>
            </a: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Palatino" charset="0"/>
              </a:rPr>
              <a:t>eveloped for uranium heap leaching on depths up to </a:t>
            </a: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Palatino" charset="0"/>
              </a:rPr>
              <a:t>800 meters</a:t>
            </a:r>
            <a:r>
              <a:rPr lang="ru-RU" sz="19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Palatino" charset="0"/>
              </a:rPr>
              <a:t> </a:t>
            </a:r>
            <a:endParaRPr lang="ru-RU" sz="1900" kern="0" dirty="0">
              <a:solidFill>
                <a:schemeClr val="tx1">
                  <a:lumMod val="85000"/>
                  <a:lumOff val="15000"/>
                </a:schemeClr>
              </a:solidFill>
              <a:cs typeface="+mn-cs"/>
              <a:sym typeface="Palatino" charset="0"/>
            </a:endParaRPr>
          </a:p>
          <a:p>
            <a:pPr marL="360900" indent="-342900">
              <a:lnSpc>
                <a:spcPct val="7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Palatino" charset="0"/>
              </a:rPr>
              <a:t>Production facility is located in Yekaterinburg, Russia</a:t>
            </a:r>
            <a:endParaRPr lang="ru-RU" sz="2000" kern="0" dirty="0">
              <a:solidFill>
                <a:schemeClr val="tx1">
                  <a:lumMod val="85000"/>
                  <a:lumOff val="15000"/>
                </a:schemeClr>
              </a:solidFill>
              <a:cs typeface="+mn-cs"/>
              <a:sym typeface="Palatino" charset="0"/>
            </a:endParaRPr>
          </a:p>
          <a:p>
            <a:pPr marL="360900" indent="-342900">
              <a:lnSpc>
                <a:spcPct val="7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Palatino" charset="0"/>
              </a:rPr>
              <a:t>Internationally patented technology </a:t>
            </a:r>
          </a:p>
          <a:p>
            <a:pPr marL="360900" indent="-342900">
              <a:lnSpc>
                <a:spcPct val="7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Palatino" charset="0"/>
              </a:rPr>
              <a:t>Approved service life of 20+ years by largest Russian companies</a:t>
            </a:r>
            <a:endParaRPr lang="en-US" sz="2000" kern="0" dirty="0" smtClean="0">
              <a:solidFill>
                <a:schemeClr val="tx1">
                  <a:lumMod val="85000"/>
                  <a:lumOff val="15000"/>
                </a:schemeClr>
              </a:solidFill>
              <a:cs typeface="+mn-cs"/>
              <a:sym typeface="Palatino" charset="0"/>
            </a:endParaRPr>
          </a:p>
          <a:p>
            <a:pPr marL="360900" indent="-342900">
              <a:lnSpc>
                <a:spcPct val="7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Palatino" charset="0"/>
              </a:rPr>
              <a:t>More than 2000 kilometers of pipelines laid in various industries</a:t>
            </a:r>
          </a:p>
          <a:p>
            <a:pPr marL="360900" indent="-342900">
              <a:lnSpc>
                <a:spcPct val="7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Palatino" charset="0"/>
              </a:rPr>
              <a:t>Production capacity is 240 000 meters/year</a:t>
            </a:r>
          </a:p>
          <a:p>
            <a:pPr marL="360900" indent="-342900">
              <a:lnSpc>
                <a:spcPct val="70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  <a:tabLst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  <a:tab pos="10109200" algn="l"/>
                <a:tab pos="10134600" algn="l"/>
                <a:tab pos="10337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</a:tabLst>
              <a:defRPr/>
            </a:pP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Palatino" charset="0"/>
              </a:rPr>
              <a:t>Rapid technology developments, research database of different materials applied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3775" y="7391142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0" y="5011171"/>
            <a:ext cx="10121815" cy="219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8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857" y="605165"/>
            <a:ext cx="896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WHAT IS METAL REINFORCED POLYMER PIPE</a:t>
            </a:r>
            <a:endParaRPr lang="ru-RU" sz="2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5275" y="1251505"/>
            <a:ext cx="1009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5275" y="1415196"/>
            <a:ext cx="1009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A </a:t>
            </a:r>
            <a:r>
              <a:rPr lang="en-US" sz="1400" dirty="0"/>
              <a:t>rigid lattice frame welded from steel wire shapes an MRPP. This frame is surrounded by a layer of polymer material, which forms inner and outer surfaces of an MRPP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2" t="29208" r="10581" b="28670"/>
          <a:stretch/>
        </p:blipFill>
        <p:spPr>
          <a:xfrm>
            <a:off x="370689" y="2026352"/>
            <a:ext cx="4814053" cy="1461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4"/>
          <a:stretch/>
        </p:blipFill>
        <p:spPr>
          <a:xfrm>
            <a:off x="5499100" y="2026352"/>
            <a:ext cx="4811107" cy="1460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67396" y="3688199"/>
            <a:ext cx="10096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Key features</a:t>
            </a:r>
            <a:r>
              <a:rPr lang="ru-RU" sz="1400" b="1" dirty="0" smtClean="0"/>
              <a:t> </a:t>
            </a:r>
            <a:r>
              <a:rPr lang="en-US" sz="1400" b="1" dirty="0" smtClean="0"/>
              <a:t>of MRPP:</a:t>
            </a:r>
          </a:p>
          <a:p>
            <a:pPr algn="just"/>
            <a:r>
              <a:rPr lang="en-US" sz="1400" dirty="0" smtClean="0"/>
              <a:t>MRPP combines advantages of both – steel and polymer pipes</a:t>
            </a:r>
          </a:p>
          <a:p>
            <a:pPr marL="285750" indent="-285750" algn="just">
              <a:buFont typeface="Calibri" panose="020F0502020204030204" pitchFamily="34" charset="0"/>
              <a:buChar char="‒"/>
            </a:pPr>
            <a:r>
              <a:rPr lang="en-US" sz="1400" dirty="0" smtClean="0"/>
              <a:t>As strong as steel pipe</a:t>
            </a:r>
            <a:r>
              <a:rPr lang="ru-RU" sz="1400" dirty="0" smtClean="0"/>
              <a:t>               </a:t>
            </a:r>
            <a:r>
              <a:rPr lang="en-US" sz="1400" dirty="0" smtClean="0"/>
              <a:t>withstand higher pressures than regular polymer pipe</a:t>
            </a:r>
          </a:p>
          <a:p>
            <a:pPr marL="285750" indent="-285750" algn="just">
              <a:buFont typeface="Calibri" panose="020F0502020204030204" pitchFamily="34" charset="0"/>
              <a:buChar char="‒"/>
            </a:pPr>
            <a:r>
              <a:rPr lang="en-US" sz="1400" dirty="0" smtClean="0"/>
              <a:t>Resistant to chemically-aggressive fluids</a:t>
            </a:r>
            <a:r>
              <a:rPr lang="ru-RU" sz="1400" dirty="0" smtClean="0"/>
              <a:t>               </a:t>
            </a:r>
            <a:r>
              <a:rPr lang="en-US" sz="1400" dirty="0" smtClean="0"/>
              <a:t>higher durability in transportation of highly aggressive liquids</a:t>
            </a:r>
          </a:p>
          <a:p>
            <a:pPr marL="285750" indent="-285750" algn="just">
              <a:buFont typeface="Calibri" panose="020F0502020204030204" pitchFamily="34" charset="0"/>
              <a:buChar char="‒"/>
            </a:pPr>
            <a:r>
              <a:rPr lang="en-US" sz="1400" dirty="0" smtClean="0"/>
              <a:t>100% resistant to corrosion</a:t>
            </a:r>
            <a:r>
              <a:rPr lang="ru-RU" sz="1400" dirty="0" smtClean="0"/>
              <a:t>               </a:t>
            </a:r>
            <a:r>
              <a:rPr lang="en-US" sz="1400" dirty="0" smtClean="0"/>
              <a:t>no need in anti-corrosion treatment, inhibitory protection, cathod</a:t>
            </a:r>
            <a:r>
              <a:rPr lang="en-US" sz="1400" dirty="0"/>
              <a:t>e</a:t>
            </a:r>
            <a:r>
              <a:rPr lang="en-US" sz="1400" dirty="0" smtClean="0"/>
              <a:t> protection</a:t>
            </a:r>
          </a:p>
          <a:p>
            <a:pPr marL="285750" indent="-285750" algn="just">
              <a:buFont typeface="Calibri" panose="020F0502020204030204" pitchFamily="34" charset="0"/>
              <a:buChar char="‒"/>
            </a:pPr>
            <a:r>
              <a:rPr lang="en-US" sz="1400" dirty="0" smtClean="0"/>
              <a:t>Possibility of various polymers application	increases application areas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314812" y="4209054"/>
            <a:ext cx="471340" cy="1414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605476" y="4422847"/>
            <a:ext cx="471340" cy="1414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786205" y="4850967"/>
            <a:ext cx="471340" cy="1414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688963" y="4639356"/>
            <a:ext cx="471340" cy="1414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 descr="C:\Users\Grenko\Desktop\13_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726" y="5271402"/>
            <a:ext cx="2311170" cy="1723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Grenko\Desktop\1_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7"/>
          <a:stretch/>
        </p:blipFill>
        <p:spPr bwMode="auto">
          <a:xfrm>
            <a:off x="5460272" y="5263494"/>
            <a:ext cx="2322349" cy="1731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Grenko\Desktop\15_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08" y="5261541"/>
            <a:ext cx="2321887" cy="1733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Grenko\Desktop\08_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279124"/>
            <a:ext cx="2301388" cy="1716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293775" y="7391142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9514" r="19052" b="7528"/>
          <a:stretch/>
        </p:blipFill>
        <p:spPr>
          <a:xfrm>
            <a:off x="269960" y="131433"/>
            <a:ext cx="957263" cy="10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9857" y="605165"/>
            <a:ext cx="896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OUR PRODUCTS</a:t>
            </a:r>
            <a:endParaRPr lang="ru-RU" sz="2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95275" y="1251505"/>
            <a:ext cx="1009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5275" y="1415196"/>
            <a:ext cx="1009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Current production and short characteristics: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960186"/>
              </p:ext>
            </p:extLst>
          </p:nvPr>
        </p:nvGraphicFramePr>
        <p:xfrm>
          <a:off x="295275" y="1853248"/>
          <a:ext cx="6695440" cy="2081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862"/>
                <a:gridCol w="1096824"/>
                <a:gridCol w="1226712"/>
                <a:gridCol w="1096824"/>
                <a:gridCol w="1364296"/>
                <a:gridCol w="941922"/>
              </a:tblGrid>
              <a:tr h="362051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effectLst/>
                          <a:latin typeface="+mn-lt"/>
                        </a:rPr>
                        <a:t>PRODUCT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effectLst/>
                          <a:latin typeface="+mn-lt"/>
                        </a:rPr>
                        <a:t>OUTER DIAMETER, MM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effectLst/>
                          <a:latin typeface="+mn-lt"/>
                        </a:rPr>
                        <a:t>INNER DIAMETER,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effectLst/>
                          <a:latin typeface="+mn-lt"/>
                        </a:rPr>
                        <a:t>MM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effectLst/>
                          <a:latin typeface="+mn-lt"/>
                        </a:rPr>
                        <a:t>WALL THICKNESS,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MM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effectLst/>
                          <a:latin typeface="+mn-lt"/>
                        </a:rPr>
                        <a:t>WIRE DIAMETER,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MM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effectLst/>
                          <a:latin typeface="+mn-lt"/>
                        </a:rPr>
                        <a:t>WEIGHT, KG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MRPP 95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6,51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</a:tr>
              <a:tr h="3873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  <a:latin typeface="+mn-lt"/>
                          <a:ea typeface="+mn-ea"/>
                        </a:rPr>
                        <a:t>MRPP</a:t>
                      </a:r>
                      <a:r>
                        <a:rPr lang="en-US" sz="1000" kern="1200" baseline="0" dirty="0" smtClean="0">
                          <a:effectLst/>
                          <a:latin typeface="+mn-lt"/>
                          <a:ea typeface="+mn-ea"/>
                        </a:rPr>
                        <a:t> 115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8,51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  <a:latin typeface="+mn-lt"/>
                          <a:ea typeface="+mn-ea"/>
                        </a:rPr>
                        <a:t>MRPP</a:t>
                      </a:r>
                      <a:r>
                        <a:rPr lang="en-US" sz="1000" kern="1200" baseline="0" dirty="0" smtClean="0">
                          <a:effectLst/>
                          <a:latin typeface="+mn-lt"/>
                          <a:ea typeface="+mn-ea"/>
                        </a:rPr>
                        <a:t> 125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9,15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  <a:latin typeface="+mn-lt"/>
                          <a:ea typeface="+mn-ea"/>
                        </a:rPr>
                        <a:t>MRPP</a:t>
                      </a:r>
                      <a:r>
                        <a:rPr lang="en-US" sz="1000" kern="1200" baseline="0" dirty="0" smtClean="0">
                          <a:effectLst/>
                          <a:latin typeface="+mn-lt"/>
                          <a:ea typeface="+mn-ea"/>
                        </a:rPr>
                        <a:t> 140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MRPP</a:t>
                      </a:r>
                      <a:r>
                        <a:rPr lang="ru-RU" sz="1000" kern="1200" dirty="0" smtClean="0">
                          <a:effectLst/>
                        </a:rPr>
                        <a:t> </a:t>
                      </a:r>
                      <a:r>
                        <a:rPr lang="ru-RU" sz="1000" kern="1200" dirty="0">
                          <a:effectLst/>
                        </a:rPr>
                        <a:t>160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MRPP</a:t>
                      </a:r>
                      <a:r>
                        <a:rPr lang="ru-RU" sz="1000" kern="1200" dirty="0" smtClean="0">
                          <a:effectLst/>
                        </a:rPr>
                        <a:t> </a:t>
                      </a:r>
                      <a:r>
                        <a:rPr lang="ru-RU" sz="1000" kern="1200" dirty="0">
                          <a:effectLst/>
                        </a:rPr>
                        <a:t>180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13,50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MRPP</a:t>
                      </a:r>
                      <a:r>
                        <a:rPr lang="ru-RU" sz="1000" kern="1200" dirty="0" smtClean="0">
                          <a:effectLst/>
                        </a:rPr>
                        <a:t> </a:t>
                      </a:r>
                      <a:r>
                        <a:rPr lang="ru-RU" sz="1000" kern="1200" dirty="0">
                          <a:effectLst/>
                        </a:rPr>
                        <a:t>200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MRPP</a:t>
                      </a:r>
                      <a:r>
                        <a:rPr lang="ru-RU" sz="1000" kern="1200" dirty="0" smtClean="0">
                          <a:effectLst/>
                        </a:rPr>
                        <a:t> </a:t>
                      </a:r>
                      <a:r>
                        <a:rPr lang="ru-RU" sz="1000" kern="1200" dirty="0">
                          <a:effectLst/>
                        </a:rPr>
                        <a:t>225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17,58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MRPP</a:t>
                      </a:r>
                      <a:r>
                        <a:rPr lang="ru-RU" sz="1000" kern="1200" dirty="0" smtClean="0">
                          <a:effectLst/>
                        </a:rPr>
                        <a:t> </a:t>
                      </a:r>
                      <a:r>
                        <a:rPr lang="ru-RU" sz="1000" kern="1200" dirty="0">
                          <a:effectLst/>
                        </a:rPr>
                        <a:t>250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3,5х3,0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MRPP</a:t>
                      </a:r>
                      <a:r>
                        <a:rPr lang="ru-RU" sz="1000" kern="1200" dirty="0" smtClean="0">
                          <a:effectLst/>
                        </a:rPr>
                        <a:t> </a:t>
                      </a:r>
                      <a:r>
                        <a:rPr lang="ru-RU" sz="1000" kern="1200" dirty="0">
                          <a:effectLst/>
                        </a:rPr>
                        <a:t>275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4,0х3,0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8890" marB="0" anchor="ctr"/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05" y="1844554"/>
            <a:ext cx="2963060" cy="194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Прямая со стрелкой 24"/>
          <p:cNvCxnSpPr/>
          <p:nvPr/>
        </p:nvCxnSpPr>
        <p:spPr>
          <a:xfrm flipV="1">
            <a:off x="7929563" y="2709864"/>
            <a:ext cx="1702593" cy="314324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0975532">
            <a:off x="8204200" y="2682659"/>
            <a:ext cx="1047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From 95 to 275 mm</a:t>
            </a:r>
            <a:endParaRPr lang="ru-RU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450" y="4248638"/>
            <a:ext cx="1009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Supporting products:</a:t>
            </a:r>
          </a:p>
        </p:txBody>
      </p:sp>
      <p:grpSp>
        <p:nvGrpSpPr>
          <p:cNvPr id="33" name="Группа 32"/>
          <p:cNvGrpSpPr/>
          <p:nvPr/>
        </p:nvGrpSpPr>
        <p:grpSpPr>
          <a:xfrm rot="5400000">
            <a:off x="295277" y="4676251"/>
            <a:ext cx="2238270" cy="2297752"/>
            <a:chOff x="295277" y="4932446"/>
            <a:chExt cx="2238270" cy="2297752"/>
          </a:xfrm>
        </p:grpSpPr>
        <p:pic>
          <p:nvPicPr>
            <p:cNvPr id="29" name="Picture 4" descr="C:\Users\Grenko\Desktop\Отвод 15 гомель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26894" y="5554617"/>
              <a:ext cx="2297751" cy="1053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 descr="C:\Users\Grenko\Desktop\Тройник гомель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16"/>
            <a:stretch/>
          </p:blipFill>
          <p:spPr bwMode="auto">
            <a:xfrm>
              <a:off x="1348687" y="4932446"/>
              <a:ext cx="1184860" cy="2297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2739728" y="5094197"/>
            <a:ext cx="225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Elbows for </a:t>
            </a:r>
            <a:r>
              <a:rPr lang="ru-RU" sz="1200" b="1" dirty="0" smtClean="0"/>
              <a:t>15, 30, 45, 60 и 90°</a:t>
            </a:r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r>
              <a:rPr lang="en-US" sz="1200" b="1" dirty="0" smtClean="0"/>
              <a:t>Equal and unequal T-like fittings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23" y="4705993"/>
            <a:ext cx="3162252" cy="2238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Прямая соединительная линия 35"/>
          <p:cNvCxnSpPr>
            <a:stCxn id="32" idx="1"/>
            <a:endCxn id="32" idx="3"/>
          </p:cNvCxnSpPr>
          <p:nvPr/>
        </p:nvCxnSpPr>
        <p:spPr>
          <a:xfrm>
            <a:off x="2739728" y="5786695"/>
            <a:ext cx="2256135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135563" y="4745848"/>
            <a:ext cx="0" cy="2158557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35563" y="5555861"/>
            <a:ext cx="2075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Special </a:t>
            </a:r>
            <a:r>
              <a:rPr lang="en-US" sz="1200" b="1" dirty="0" err="1"/>
              <a:t>i</a:t>
            </a:r>
            <a:r>
              <a:rPr lang="en-US" sz="1200" b="1" dirty="0" err="1" smtClean="0"/>
              <a:t>ndetachable</a:t>
            </a:r>
            <a:r>
              <a:rPr lang="en-US" sz="1200" b="1" dirty="0" smtClean="0"/>
              <a:t> switch to metal pipe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93775" y="7391142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9514" r="19052" b="7528"/>
          <a:stretch/>
        </p:blipFill>
        <p:spPr>
          <a:xfrm>
            <a:off x="269960" y="131433"/>
            <a:ext cx="957263" cy="10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857" y="605165"/>
            <a:ext cx="896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OUR TECHNOLOGY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5275" y="1251505"/>
            <a:ext cx="1009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5275" y="1415196"/>
            <a:ext cx="1009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Our technology is based on 3 major features: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314379" y="1767588"/>
            <a:ext cx="10090186" cy="307777"/>
            <a:chOff x="301589" y="1890877"/>
            <a:chExt cx="10090186" cy="307777"/>
          </a:xfrm>
        </p:grpSpPr>
        <p:pic>
          <p:nvPicPr>
            <p:cNvPr id="7" name="Picture 2" descr="C:\Users\Геннадий\Desktop\иконки\All the w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589" y="1916972"/>
              <a:ext cx="258352" cy="25558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59941" y="1890877"/>
              <a:ext cx="9831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/>
                <a:t>Continuous production process with one extruder, operating automatically	production process is faster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8065" y="2203195"/>
            <a:ext cx="10096500" cy="307777"/>
            <a:chOff x="295275" y="2537124"/>
            <a:chExt cx="10096500" cy="307777"/>
          </a:xfrm>
        </p:grpSpPr>
        <p:pic>
          <p:nvPicPr>
            <p:cNvPr id="8" name="Picture 3" descr="C:\Users\Геннадий\Desktop\иконки\Fros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275" y="2556973"/>
              <a:ext cx="270980" cy="268081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559941" y="2537124"/>
              <a:ext cx="9831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/>
                <a:t>2-sided shock cooling system                prevents the appearance of rough crystallized structures at macromolecular level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08065" y="2637525"/>
            <a:ext cx="10096500" cy="307777"/>
            <a:chOff x="295275" y="3276672"/>
            <a:chExt cx="10096500" cy="307777"/>
          </a:xfrm>
        </p:grpSpPr>
        <p:pic>
          <p:nvPicPr>
            <p:cNvPr id="9" name="Picture 4" descr="C:\Users\Геннадий\Desktop\иконки\De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275" y="3296521"/>
              <a:ext cx="270980" cy="26808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59941" y="3276672"/>
              <a:ext cx="9831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/>
                <a:t>Calibration by inner diameter                  glance inner surface. Decreases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flow resistance significantly</a:t>
              </a:r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6114802" y="1868380"/>
            <a:ext cx="471340" cy="141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815421" y="2295809"/>
            <a:ext cx="471340" cy="141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890779" y="2739566"/>
            <a:ext cx="471340" cy="141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95275" y="3071855"/>
            <a:ext cx="1009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Possible transitions in technology: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5275" y="3582186"/>
            <a:ext cx="2539004" cy="11463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Possibility to change metal wire size and shape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74023" y="3582186"/>
            <a:ext cx="2539004" cy="11463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Possibility to change cell dimensions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52771" y="3582186"/>
            <a:ext cx="2539004" cy="11463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Possibility to change polymers for different characteristics</a:t>
            </a:r>
            <a:endParaRPr lang="ru-RU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4398022" y="4827299"/>
            <a:ext cx="1872000" cy="1872000"/>
            <a:chOff x="4276725" y="4771297"/>
            <a:chExt cx="1872000" cy="187200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4821555" y="5304698"/>
              <a:ext cx="0" cy="815340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709160" y="5489436"/>
              <a:ext cx="982980" cy="0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5570220" y="5304698"/>
              <a:ext cx="0" cy="815340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709160" y="5925636"/>
              <a:ext cx="982980" cy="0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276725" y="5013618"/>
              <a:ext cx="1872000" cy="0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276725" y="6413793"/>
              <a:ext cx="1872000" cy="0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5903595" y="4771297"/>
              <a:ext cx="0" cy="1872000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500245" y="4771297"/>
              <a:ext cx="0" cy="1872000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5582920" y="5735077"/>
              <a:ext cx="30797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4507230" y="5731999"/>
              <a:ext cx="30797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flipV="1">
              <a:off x="5200650" y="5013618"/>
              <a:ext cx="0" cy="47581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V="1">
              <a:off x="5200650" y="5937975"/>
              <a:ext cx="0" cy="47581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226378" y="5255567"/>
            <a:ext cx="2601603" cy="1015464"/>
            <a:chOff x="213672" y="5223299"/>
            <a:chExt cx="2601603" cy="1015464"/>
          </a:xfrm>
        </p:grpSpPr>
        <p:sp>
          <p:nvSpPr>
            <p:cNvPr id="30" name="Овал 29"/>
            <p:cNvSpPr/>
            <p:nvPr/>
          </p:nvSpPr>
          <p:spPr>
            <a:xfrm>
              <a:off x="295275" y="5583299"/>
              <a:ext cx="36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652100" y="5223299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375275" y="5583299"/>
              <a:ext cx="720000" cy="36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095275" y="5583299"/>
              <a:ext cx="720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3672" y="5975613"/>
              <a:ext cx="5232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2 mm</a:t>
              </a:r>
              <a:endParaRPr lang="ru-RU" sz="11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5654" y="5977153"/>
              <a:ext cx="6793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5,5 mm</a:t>
              </a:r>
              <a:endParaRPr lang="ru-RU" sz="11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72100" y="5977153"/>
              <a:ext cx="14431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Belt shape</a:t>
              </a:r>
              <a:endParaRPr lang="ru-RU" sz="11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852771" y="4749663"/>
            <a:ext cx="2551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Polyethylene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 smtClean="0"/>
              <a:t>Polypropylene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 smtClean="0"/>
              <a:t>Polyamide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 err="1" smtClean="0"/>
              <a:t>Polyetherketone</a:t>
            </a:r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r>
              <a:rPr lang="en-US" sz="1400" b="1" dirty="0" smtClean="0"/>
              <a:t>Polyurethane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9118098" y="4959344"/>
            <a:ext cx="4175" cy="3345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9120479" y="5392136"/>
            <a:ext cx="4175" cy="3345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9122565" y="5822547"/>
            <a:ext cx="4175" cy="3345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9129414" y="6248904"/>
            <a:ext cx="4175" cy="3345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93775" y="7391142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9514" r="19052" b="7528"/>
          <a:stretch/>
        </p:blipFill>
        <p:spPr>
          <a:xfrm>
            <a:off x="269960" y="131433"/>
            <a:ext cx="957263" cy="10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857" y="605165"/>
            <a:ext cx="896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JOINING SOLUTIONS AND COUPLINGS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5275" y="1251505"/>
            <a:ext cx="1009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5275" y="1415196"/>
            <a:ext cx="1009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Joining solutions that are used for pipelining</a:t>
            </a:r>
          </a:p>
        </p:txBody>
      </p:sp>
      <p:pic>
        <p:nvPicPr>
          <p:cNvPr id="6" name="Picture 2" descr="C:\Users\Grenko\Desktop\сварка гомель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23426" r="2566" b="9497"/>
          <a:stretch/>
        </p:blipFill>
        <p:spPr bwMode="auto">
          <a:xfrm>
            <a:off x="761325" y="2190958"/>
            <a:ext cx="1633300" cy="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Grenko\Desktop\Муфта гомель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4" t="20389" r="32050" b="20104"/>
          <a:stretch/>
        </p:blipFill>
        <p:spPr bwMode="auto">
          <a:xfrm rot="5400000">
            <a:off x="1055726" y="2697166"/>
            <a:ext cx="1044498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renko\Desktop\фланец гомель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2569" r="4905" b="2209"/>
          <a:stretch/>
        </p:blipFill>
        <p:spPr bwMode="auto">
          <a:xfrm>
            <a:off x="939774" y="4989000"/>
            <a:ext cx="1276401" cy="22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5276" y="1883181"/>
            <a:ext cx="256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Welded joint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062" y="3149840"/>
            <a:ext cx="2552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Reinforced threaded joint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921" y="4681223"/>
            <a:ext cx="256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Flange joint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286540" y="2101086"/>
            <a:ext cx="1630837" cy="65173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5274" y="3055570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3875" y="4618091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3775" y="1798338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3286538" y="3518784"/>
            <a:ext cx="1630837" cy="65173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286539" y="5640099"/>
            <a:ext cx="1630837" cy="65173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93775" y="7391142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81625" y="1849871"/>
            <a:ext cx="501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Protects the metal frame from corrosion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 easy to maintain as regular polymer pipes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Regular equipment</a:t>
            </a:r>
            <a:r>
              <a:rPr lang="en-US" sz="1400" dirty="0"/>
              <a:t> </a:t>
            </a:r>
            <a:r>
              <a:rPr lang="en-US" sz="1400" dirty="0" smtClean="0"/>
              <a:t>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Joint is as strong as the pipe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Easy to check the quality of the joint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81625" y="3141980"/>
            <a:ext cx="5010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Can be produced with conic and cylindrical thread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Detachable and </a:t>
            </a:r>
            <a:r>
              <a:rPr lang="en-US" sz="1400" dirty="0" err="1" smtClean="0"/>
              <a:t>indetachable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Possibility of multiple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Easy to handle with standard thread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Successful application in casing</a:t>
            </a:r>
            <a:r>
              <a:rPr lang="ru-RU" sz="1400" dirty="0" smtClean="0"/>
              <a:t>, </a:t>
            </a:r>
            <a:r>
              <a:rPr lang="en-US" sz="1400" dirty="0" smtClean="0"/>
              <a:t>lifting and injection pipelines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Perfect durability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81625" y="5381191"/>
            <a:ext cx="5010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Regular steel flanges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Flexibility of applied flanges for different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Flanges are placed before the edge tip is welded to a pipe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Easy connection with valves and other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Possible to use for joining different types of pipes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9514" r="19052" b="7528"/>
          <a:stretch/>
        </p:blipFill>
        <p:spPr>
          <a:xfrm>
            <a:off x="269960" y="131433"/>
            <a:ext cx="957263" cy="10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857" y="605165"/>
            <a:ext cx="896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WELDED CONNECTION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5275" y="1251505"/>
            <a:ext cx="1009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55" y="2510897"/>
            <a:ext cx="4958120" cy="41021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2510897"/>
            <a:ext cx="3197981" cy="41021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275" y="1415196"/>
            <a:ext cx="1009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Behavior of the polymer and the metal frame in the point of welded joint with the increase of the inner pressure to 9,5 MPa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276" y="1977876"/>
            <a:ext cx="319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Graphical illustration of stress increase in the polymer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4872" y="1977876"/>
            <a:ext cx="3435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Graphical illustration of stress increase in the transversal wire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3775" y="7391142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3255" y="3972282"/>
            <a:ext cx="194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Transversal wire bears 95% of the stress that occurs in the pipe wall with the increase of the inner pressure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493255" y="3120272"/>
            <a:ext cx="1940400" cy="5090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493255" y="5364681"/>
            <a:ext cx="1940400" cy="5090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9514" r="19052" b="7528"/>
          <a:stretch/>
        </p:blipFill>
        <p:spPr>
          <a:xfrm>
            <a:off x="269960" y="131433"/>
            <a:ext cx="957263" cy="10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857" y="605165"/>
            <a:ext cx="896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APPLICATION AREAS AND HISTORY OF APPLICATION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5275" y="1251505"/>
            <a:ext cx="1009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291093" y="1415196"/>
            <a:ext cx="10113472" cy="2405787"/>
            <a:chOff x="291093" y="1415196"/>
            <a:chExt cx="10100682" cy="2405787"/>
          </a:xfrm>
        </p:grpSpPr>
        <p:sp>
          <p:nvSpPr>
            <p:cNvPr id="5" name="TextBox 4"/>
            <p:cNvSpPr txBox="1"/>
            <p:nvPr/>
          </p:nvSpPr>
          <p:spPr>
            <a:xfrm>
              <a:off x="295275" y="1415196"/>
              <a:ext cx="10096500" cy="2405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000"/>
                </a:spcAft>
                <a:defRPr/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MAJOR APPLICATION AREAS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 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OF MRPP:</a:t>
              </a:r>
            </a:p>
            <a:p>
              <a:pPr marL="182563" algn="just">
                <a:spcAft>
                  <a:spcPts val="600"/>
                </a:spcAft>
                <a:defRPr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Oil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extraction and oil and gas transportation. </a:t>
              </a:r>
              <a:endPara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endParaRPr>
            </a:p>
            <a:p>
              <a:pPr marL="182563" algn="just">
                <a:spcAft>
                  <a:spcPts val="600"/>
                </a:spcAft>
                <a:defRPr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Acids,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alkalies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, brine and brine slurry transportation</a:t>
              </a:r>
            </a:p>
            <a:p>
              <a:pPr marL="182563" algn="just">
                <a:spcAft>
                  <a:spcPts val="600"/>
                </a:spcAft>
                <a:defRPr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Underground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and heap leaching of nonferrous and rare earth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metals</a:t>
              </a:r>
            </a:p>
            <a:p>
              <a:pPr marL="182563" algn="just">
                <a:spcAft>
                  <a:spcPts val="600"/>
                </a:spcAft>
                <a:defRPr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Mining sector – transporting aggressive pulp (ore mixed with water)</a:t>
              </a:r>
              <a:endPara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endParaRPr>
            </a:p>
            <a:p>
              <a:pPr marL="182563" algn="just"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Pipelines for water transportation, heating supply, drainage and other spheres of municipal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services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, gas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circuits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endParaRPr>
            </a:p>
            <a:p>
              <a:pPr marL="182563" algn="just">
                <a:spcAft>
                  <a:spcPts val="600"/>
                </a:spcAft>
                <a:defRPr/>
              </a:pP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Artesian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boring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as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casing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and lifting pipes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182563" algn="just"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Transportation of salt water, seashore infrastructure, undersea  pipelines, seashore reinforcement, ports and docks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construction</a:t>
              </a:r>
              <a:endParaRPr lang="en-US" sz="1400" dirty="0" smtClean="0"/>
            </a:p>
          </p:txBody>
        </p:sp>
        <p:pic>
          <p:nvPicPr>
            <p:cNvPr id="9" name="Picture 2" descr="C:\Users\Геннадий\Desktop\иконки\Oil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275" y="1793940"/>
              <a:ext cx="226226" cy="230179"/>
            </a:xfrm>
            <a:prstGeom prst="rect">
              <a:avLst/>
            </a:prstGeom>
            <a:noFill/>
          </p:spPr>
        </p:pic>
        <p:pic>
          <p:nvPicPr>
            <p:cNvPr id="10" name="Picture 3" descr="C:\Users\Геннадий\Desktop\иконки\Chemical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275" y="2087360"/>
              <a:ext cx="226226" cy="230179"/>
            </a:xfrm>
            <a:prstGeom prst="rect">
              <a:avLst/>
            </a:prstGeom>
            <a:noFill/>
          </p:spPr>
        </p:pic>
        <p:pic>
          <p:nvPicPr>
            <p:cNvPr id="11" name="Picture 4" descr="C:\Users\Геннадий\Desktop\иконки\Mountai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275" y="2375425"/>
              <a:ext cx="226226" cy="230179"/>
            </a:xfrm>
            <a:prstGeom prst="rect">
              <a:avLst/>
            </a:prstGeom>
            <a:noFill/>
          </p:spPr>
        </p:pic>
        <p:pic>
          <p:nvPicPr>
            <p:cNvPr id="12" name="Picture 5" descr="C:\Users\Геннадий\Desktop\иконки\Mining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353" y="2661272"/>
              <a:ext cx="226308" cy="230262"/>
            </a:xfrm>
            <a:prstGeom prst="rect">
              <a:avLst/>
            </a:prstGeom>
            <a:noFill/>
          </p:spPr>
        </p:pic>
        <p:pic>
          <p:nvPicPr>
            <p:cNvPr id="17" name="Picture 6" descr="C:\Users\Геннадий\Desktop\иконки\Housing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093" y="2957758"/>
              <a:ext cx="226226" cy="235433"/>
            </a:xfrm>
            <a:prstGeom prst="rect">
              <a:avLst/>
            </a:prstGeom>
            <a:noFill/>
          </p:spPr>
        </p:pic>
        <p:pic>
          <p:nvPicPr>
            <p:cNvPr id="18" name="Picture 7" descr="C:\Users\Геннадий\Desktop\иконки\Oil Dot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5275" y="3245719"/>
              <a:ext cx="226226" cy="235433"/>
            </a:xfrm>
            <a:prstGeom prst="rect">
              <a:avLst/>
            </a:prstGeom>
            <a:noFill/>
          </p:spPr>
        </p:pic>
        <p:pic>
          <p:nvPicPr>
            <p:cNvPr id="19" name="Picture 2" descr="C:\Users\Геннадий\Desktop\иконки\Ship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6256" y="3532765"/>
              <a:ext cx="226226" cy="235433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308065" y="3841030"/>
            <a:ext cx="1009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  <a:defRPr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HISTORY OF APPLICATION:</a:t>
            </a: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411041228"/>
              </p:ext>
            </p:extLst>
          </p:nvPr>
        </p:nvGraphicFramePr>
        <p:xfrm>
          <a:off x="291092" y="4258977"/>
          <a:ext cx="4989567" cy="291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39" name="Прямая соединительная линия 38"/>
          <p:cNvCxnSpPr/>
          <p:nvPr/>
        </p:nvCxnSpPr>
        <p:spPr>
          <a:xfrm>
            <a:off x="293775" y="7391142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3801631292"/>
              </p:ext>
            </p:extLst>
          </p:nvPr>
        </p:nvGraphicFramePr>
        <p:xfrm>
          <a:off x="5495925" y="4249025"/>
          <a:ext cx="4895850" cy="287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9514" r="19052" b="7528"/>
          <a:stretch/>
        </p:blipFill>
        <p:spPr>
          <a:xfrm>
            <a:off x="269960" y="131433"/>
            <a:ext cx="957263" cy="10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857" y="605165"/>
            <a:ext cx="896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APPLICATION AREAS AND HISTORY OF APPLICATION</a:t>
            </a:r>
            <a:endParaRPr lang="ru-RU" sz="2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5275" y="1251505"/>
            <a:ext cx="100965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5275" y="1415196"/>
            <a:ext cx="1009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Our major historical application data for different industries:</a:t>
            </a:r>
            <a:endParaRPr lang="ru-RU" sz="1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5275" y="1886662"/>
            <a:ext cx="4729212" cy="24968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Oil and gas industry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Pipelines for transportation of crude oil from the well to preparation node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Transportation of wet well highly corrosive product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Wells with high content of hydrogen </a:t>
            </a:r>
            <a:r>
              <a:rPr lang="en-US" sz="1600" dirty="0" err="1" smtClean="0"/>
              <a:t>sulphide</a:t>
            </a: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Oil pipelines in protected environmental zone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Gas distribution in rocky and hilly conditions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62563" y="1886661"/>
            <a:ext cx="4729212" cy="24968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Chemical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Phosphoric fertilizers production</a:t>
            </a:r>
          </a:p>
          <a:p>
            <a:pPr marL="783504" lvl="1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Sulphuric</a:t>
            </a:r>
            <a:r>
              <a:rPr lang="en-US" sz="1600" dirty="0" smtClean="0"/>
              <a:t> acid with concentration from 0,5 to 50% and temperature up to 95°C</a:t>
            </a:r>
          </a:p>
          <a:p>
            <a:pPr marL="783504" lvl="1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Ortophosphoric</a:t>
            </a:r>
            <a:r>
              <a:rPr lang="en-US" sz="1600" dirty="0" smtClean="0"/>
              <a:t> </a:t>
            </a:r>
            <a:r>
              <a:rPr lang="en-US" sz="1600" dirty="0" err="1" smtClean="0"/>
              <a:t>acidwith</a:t>
            </a:r>
            <a:r>
              <a:rPr lang="en-US" sz="1600" dirty="0" smtClean="0"/>
              <a:t> concentration from 0,5 to 50% and temperature up to 95°C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</a:t>
            </a:r>
            <a:r>
              <a:rPr lang="en-US" sz="1600" dirty="0" smtClean="0"/>
              <a:t>ydrofluoric acid with concentration of 10% and working temperature of 30 °C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5275" y="4782261"/>
            <a:ext cx="4729212" cy="24968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Uranium and rare earth metals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Uranium:</a:t>
            </a:r>
          </a:p>
          <a:p>
            <a:pPr marL="783504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Casing pipes</a:t>
            </a:r>
          </a:p>
          <a:p>
            <a:pPr marL="783504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Transportation of brine from the well to processing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Concrete injection into exhausted mine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62563" y="4782260"/>
            <a:ext cx="4729212" cy="24968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Housing and public utilities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Cold water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Hot water in-city distribution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3775" y="7391142"/>
            <a:ext cx="10098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9514" r="19052" b="7528"/>
          <a:stretch/>
        </p:blipFill>
        <p:spPr>
          <a:xfrm>
            <a:off x="269960" y="131433"/>
            <a:ext cx="957263" cy="10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8456</TotalTime>
  <Words>1688</Words>
  <Application>Microsoft Office PowerPoint</Application>
  <PresentationFormat>Произвольный</PresentationFormat>
  <Paragraphs>572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Palatino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GRENKO</dc:creator>
  <cp:lastModifiedBy>GRENKO</cp:lastModifiedBy>
  <cp:revision>92</cp:revision>
  <cp:lastPrinted>2015-06-16T20:04:48Z</cp:lastPrinted>
  <dcterms:created xsi:type="dcterms:W3CDTF">2015-06-12T13:37:00Z</dcterms:created>
  <dcterms:modified xsi:type="dcterms:W3CDTF">2015-06-25T15:42:53Z</dcterms:modified>
</cp:coreProperties>
</file>