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03" r:id="rId3"/>
    <p:sldId id="296" r:id="rId4"/>
    <p:sldId id="301" r:id="rId5"/>
    <p:sldId id="289" r:id="rId6"/>
    <p:sldId id="291" r:id="rId7"/>
    <p:sldId id="299" r:id="rId8"/>
    <p:sldId id="300" r:id="rId9"/>
  </p:sldIdLst>
  <p:sldSz cx="9144000" cy="6858000" type="screen4x3"/>
  <p:notesSz cx="6881813" cy="96615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97AD"/>
    <a:srgbClr val="4D9299"/>
    <a:srgbClr val="00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2274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6FB0D-DB73-415D-BE30-48B774E333D4}" type="datetimeFigureOut">
              <a:rPr lang="ru-RU" smtClean="0"/>
              <a:pPr/>
              <a:t>04.07.2016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30763" cy="3622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182" y="4589225"/>
            <a:ext cx="5505450" cy="43476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176773"/>
            <a:ext cx="2982119" cy="4830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98102" y="9176773"/>
            <a:ext cx="2982119" cy="4830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476BA-5417-4C21-8CD9-2185A049B7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875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476BA-5417-4C21-8CD9-2185A049B75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476BA-5417-4C21-8CD9-2185A049B75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476BA-5417-4C21-8CD9-2185A049B75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396026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611" y="3501008"/>
            <a:ext cx="4417893" cy="263820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53AF03EC-4E4A-4B0C-BB4C-07B317A538A5}" type="datetime1">
              <a:rPr lang="ru-RU" smtClean="0"/>
              <a:pPr/>
              <a:t>04.07.2016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8AF-F181-4DD6-B967-757F69000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AAAB5AF5-C4A0-46CC-B59D-2060B2D8E25B}" type="datetime1">
              <a:rPr lang="ru-RU" smtClean="0"/>
              <a:pPr/>
              <a:t>04.07.2016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8AF-F181-4DD6-B967-757F6900034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916" y="-10193"/>
            <a:ext cx="830083" cy="4890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7265384E-AE96-48D0-8C3D-4BB20D3CC106}" type="datetime1">
              <a:rPr lang="ru-RU" smtClean="0"/>
              <a:pPr/>
              <a:t>04.07.2016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8AF-F181-4DD6-B967-757F69000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EBF30754-96F4-45C1-8E55-24FFEB520B52}" type="datetime1">
              <a:rPr lang="ru-RU" smtClean="0"/>
              <a:pPr/>
              <a:t>04.07.2016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8AF-F181-4DD6-B967-757F6900034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E9B991E-6CEF-4EAE-B4F8-C2DA914A22F2}" type="datetime1">
              <a:rPr lang="ru-RU" smtClean="0"/>
              <a:pPr/>
              <a:t>04.07.2016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8AF-F181-4DD6-B967-757F69000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CE439B1F-3A97-46BD-AA42-68F4669ED2BB}" type="datetime1">
              <a:rPr lang="ru-RU" smtClean="0"/>
              <a:pPr/>
              <a:t>04.07.2016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8AF-F181-4DD6-B967-757F69000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BC8A1A97-BB46-4D69-A225-7993C4968E5F}" type="datetime1">
              <a:rPr lang="ru-RU" smtClean="0"/>
              <a:pPr/>
              <a:t>04.07.2016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8AF-F181-4DD6-B967-757F6900034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CCB12960-398E-4564-BBC1-A236C084E0A6}" type="datetime1">
              <a:rPr lang="ru-RU" smtClean="0"/>
              <a:pPr/>
              <a:t>04.07.2016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8AF-F181-4DD6-B967-757F69000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7A211CE1-A2CB-4CD6-89C7-5812C95B2B7A}" type="datetime1">
              <a:rPr lang="ru-RU" smtClean="0"/>
              <a:pPr/>
              <a:t>04.07.2016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A8AF-F181-4DD6-B967-757F69000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493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8464" y="6528816"/>
            <a:ext cx="38692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E8AA8AF-F181-4DD6-B967-757F690003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2936"/>
            <a:ext cx="8229600" cy="4623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kern="1200" spc="-100" baseline="0">
          <a:solidFill>
            <a:schemeClr val="bg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848600" cy="2678137"/>
          </a:xfrm>
        </p:spPr>
        <p:txBody>
          <a:bodyPr/>
          <a:lstStyle/>
          <a:p>
            <a:r>
              <a:rPr lang="ru-RU" sz="2800" b="1" smtClean="0">
                <a:solidFill>
                  <a:srgbClr val="FF0000"/>
                </a:solidFill>
              </a:rPr>
              <a:t>Принципиальная  схема  проведения государственной  экспертизы запасов  углеводородов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69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12936"/>
            <a:ext cx="8496944" cy="417600"/>
          </a:xfrm>
        </p:spPr>
        <p:txBody>
          <a:bodyPr>
            <a:noAutofit/>
          </a:bodyPr>
          <a:lstStyle/>
          <a:p>
            <a:r>
              <a:rPr lang="ru-RU" sz="1700" b="1" dirty="0" smtClean="0"/>
              <a:t>ОПЗ УВС открываемых, разведываемых и разрабатываемых месторождений</a:t>
            </a:r>
            <a:endParaRPr lang="ru-RU" sz="17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57074" y="6528816"/>
            <a:ext cx="386926" cy="329184"/>
          </a:xfrm>
        </p:spPr>
        <p:txBody>
          <a:bodyPr/>
          <a:lstStyle/>
          <a:p>
            <a:pPr algn="ctr"/>
            <a:fld id="{2E8AA8AF-F181-4DD6-B967-757F69000348}" type="slidenum">
              <a:rPr lang="ru-RU" smtClean="0"/>
              <a:pPr algn="ctr"/>
              <a:t>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376788"/>
            <a:ext cx="88569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экспертиза документов и материалов,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представленных при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ОПЗ и их утверждение ФАН (Роснедра) 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7504" y="980728"/>
            <a:ext cx="877030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Проверка представленных материалов в Роснедра на комплектность.       Некомплектные материалы возвращаются заявителю.</a:t>
            </a:r>
          </a:p>
          <a:p>
            <a:pPr algn="ctr"/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07504" y="1484784"/>
            <a:ext cx="576064" cy="47165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Ито-</a:t>
            </a:r>
            <a:r>
              <a:rPr lang="ru-RU" sz="1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более 30+30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3347864" y="2060848"/>
            <a:ext cx="2664296" cy="3600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Разведываемые месторождения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107504" y="1196752"/>
            <a:ext cx="504056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3дня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6" name="Прямая со стрелкой 85"/>
          <p:cNvCxnSpPr/>
          <p:nvPr/>
        </p:nvCxnSpPr>
        <p:spPr>
          <a:xfrm>
            <a:off x="4572000" y="126876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1" name="Прямоугольник 130"/>
          <p:cNvSpPr/>
          <p:nvPr/>
        </p:nvSpPr>
        <p:spPr>
          <a:xfrm>
            <a:off x="755576" y="1484784"/>
            <a:ext cx="81369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документов и материалов в ФБУ «ГКЗ» для проведения Государственной экспертизы запасов углеводородов</a:t>
            </a:r>
            <a:endParaRPr lang="ru-RU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331640" y="6453336"/>
            <a:ext cx="6624736" cy="21602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и утверждение ЭЗ по ОПЗ в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316416" y="1196752"/>
            <a:ext cx="576064" cy="2076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дней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236296" y="6453336"/>
            <a:ext cx="720080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дней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228184" y="2060848"/>
            <a:ext cx="2664296" cy="3600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Разрабатываемые месторождения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755576" y="2060848"/>
            <a:ext cx="2376264" cy="3600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месторождения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4572000" y="242088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7380312" y="242088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4572000" y="184482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7380312" y="184482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1835696" y="184482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1835696" y="242088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6876256" y="6201308"/>
            <a:ext cx="0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611560" y="1268760"/>
            <a:ext cx="4320480" cy="0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5076056" y="1268760"/>
            <a:ext cx="3240360" cy="1048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755576" y="2637154"/>
            <a:ext cx="2376264" cy="356415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ru-RU" sz="800" dirty="0" smtClean="0">
              <a:solidFill>
                <a:schemeClr val="tx1"/>
              </a:solidFill>
            </a:endParaRPr>
          </a:p>
          <a:p>
            <a:pPr algn="just"/>
            <a:r>
              <a:rPr lang="ru-RU" sz="800" b="1" dirty="0" smtClean="0">
                <a:solidFill>
                  <a:schemeClr val="tx1"/>
                </a:solidFill>
              </a:rPr>
              <a:t>Представляется </a:t>
            </a:r>
            <a:r>
              <a:rPr lang="ru-RU" sz="800" b="1" dirty="0">
                <a:solidFill>
                  <a:schemeClr val="tx1"/>
                </a:solidFill>
              </a:rPr>
              <a:t>ОПЗ на основе материалов, полученных в результате проведения комплекса геолого-поисковых или геолого-разведочных работ.</a:t>
            </a:r>
          </a:p>
          <a:p>
            <a:pPr algn="just"/>
            <a:r>
              <a:rPr lang="ru-RU" sz="800" b="1" dirty="0">
                <a:solidFill>
                  <a:schemeClr val="tx1"/>
                </a:solidFill>
              </a:rPr>
              <a:t>Запасы УВС оцениваются по категориям С</a:t>
            </a:r>
            <a:r>
              <a:rPr lang="ru-RU" sz="800" b="1" baseline="-25000" dirty="0">
                <a:solidFill>
                  <a:schemeClr val="tx1"/>
                </a:solidFill>
              </a:rPr>
              <a:t>1</a:t>
            </a:r>
            <a:r>
              <a:rPr lang="ru-RU" sz="800" b="1" dirty="0">
                <a:solidFill>
                  <a:schemeClr val="tx1"/>
                </a:solidFill>
              </a:rPr>
              <a:t> и С</a:t>
            </a:r>
            <a:r>
              <a:rPr lang="ru-RU" sz="800" b="1" baseline="-25000" dirty="0">
                <a:solidFill>
                  <a:schemeClr val="tx1"/>
                </a:solidFill>
              </a:rPr>
              <a:t>2</a:t>
            </a:r>
            <a:r>
              <a:rPr lang="ru-RU" sz="8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800" b="1" dirty="0" smtClean="0">
                <a:solidFill>
                  <a:schemeClr val="tx1"/>
                </a:solidFill>
              </a:rPr>
              <a:t>КИН принимается по методами эмпирическим, </a:t>
            </a:r>
            <a:r>
              <a:rPr lang="ru-RU" sz="800" b="1" dirty="0" err="1" smtClean="0">
                <a:solidFill>
                  <a:schemeClr val="tx1"/>
                </a:solidFill>
              </a:rPr>
              <a:t>покоэффициентным</a:t>
            </a:r>
            <a:r>
              <a:rPr lang="ru-RU" sz="800" b="1" dirty="0" smtClean="0">
                <a:solidFill>
                  <a:schemeClr val="tx1"/>
                </a:solidFill>
              </a:rPr>
              <a:t> или методом аналогии.</a:t>
            </a:r>
            <a:endParaRPr lang="ru-RU" sz="800" b="1" dirty="0">
              <a:solidFill>
                <a:schemeClr val="tx1"/>
              </a:solidFill>
            </a:endParaRPr>
          </a:p>
          <a:p>
            <a:pPr algn="just"/>
            <a:endParaRPr lang="ru-RU" sz="8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800" b="1" dirty="0" smtClean="0">
                <a:solidFill>
                  <a:schemeClr val="tx1"/>
                </a:solidFill>
              </a:rPr>
              <a:t>По </a:t>
            </a:r>
            <a:r>
              <a:rPr lang="ru-RU" sz="800" b="1" dirty="0">
                <a:solidFill>
                  <a:schemeClr val="tx1"/>
                </a:solidFill>
              </a:rPr>
              <a:t>результатам работы экспертной комиссии составляется экспертное заключение, которое подписывается всеми </a:t>
            </a:r>
            <a:r>
              <a:rPr lang="ru-RU" sz="800" b="1" dirty="0" smtClean="0">
                <a:solidFill>
                  <a:schemeClr val="tx1"/>
                </a:solidFill>
              </a:rPr>
              <a:t>членами </a:t>
            </a:r>
            <a:r>
              <a:rPr lang="ru-RU" sz="800" b="1" dirty="0">
                <a:solidFill>
                  <a:schemeClr val="tx1"/>
                </a:solidFill>
              </a:rPr>
              <a:t>комиссии и отправляется на утверждение в Роснедра</a:t>
            </a:r>
            <a:r>
              <a:rPr lang="ru-RU" sz="11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347864" y="2636912"/>
            <a:ext cx="2664296" cy="356439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just"/>
            <a:endParaRPr lang="ru-RU" sz="800" dirty="0" smtClean="0">
              <a:solidFill>
                <a:srgbClr val="000000"/>
              </a:solidFill>
            </a:endParaRPr>
          </a:p>
          <a:p>
            <a:pPr lvl="0" algn="just"/>
            <a:r>
              <a:rPr lang="ru-RU" sz="800" b="1" dirty="0" smtClean="0">
                <a:solidFill>
                  <a:srgbClr val="000000"/>
                </a:solidFill>
              </a:rPr>
              <a:t>Представляется </a:t>
            </a:r>
            <a:r>
              <a:rPr lang="ru-RU" sz="800" b="1" dirty="0">
                <a:solidFill>
                  <a:srgbClr val="000000"/>
                </a:solidFill>
              </a:rPr>
              <a:t>ОПЗ на основе комплекса геологоразведочных работ </a:t>
            </a:r>
            <a:r>
              <a:rPr lang="ru-RU" sz="800" b="1" dirty="0" smtClean="0">
                <a:solidFill>
                  <a:srgbClr val="000000"/>
                </a:solidFill>
              </a:rPr>
              <a:t>:</a:t>
            </a:r>
            <a:endParaRPr lang="ru-RU" sz="800" b="1" dirty="0">
              <a:solidFill>
                <a:srgbClr val="000000"/>
              </a:solidFill>
            </a:endParaRPr>
          </a:p>
          <a:p>
            <a:pPr lvl="0" algn="just"/>
            <a:r>
              <a:rPr lang="ru-RU" sz="800" b="1" dirty="0">
                <a:solidFill>
                  <a:srgbClr val="000000"/>
                </a:solidFill>
              </a:rPr>
              <a:t>- уточнение подсчётных параметров;</a:t>
            </a:r>
          </a:p>
          <a:p>
            <a:pPr lvl="0" algn="just"/>
            <a:r>
              <a:rPr lang="ru-RU" sz="800" b="1" dirty="0">
                <a:solidFill>
                  <a:srgbClr val="000000"/>
                </a:solidFill>
              </a:rPr>
              <a:t>- отнесение параметров к </a:t>
            </a:r>
            <a:r>
              <a:rPr lang="ru-RU" sz="800" b="1" dirty="0" smtClean="0">
                <a:solidFill>
                  <a:srgbClr val="000000"/>
                </a:solidFill>
              </a:rPr>
              <a:t>льготным категориям</a:t>
            </a:r>
            <a:r>
              <a:rPr lang="ru-RU" sz="800" b="1" dirty="0">
                <a:solidFill>
                  <a:srgbClr val="000000"/>
                </a:solidFill>
              </a:rPr>
              <a:t>;</a:t>
            </a:r>
          </a:p>
          <a:p>
            <a:pPr lvl="0" algn="just"/>
            <a:r>
              <a:rPr lang="ru-RU" sz="800" b="1" dirty="0" smtClean="0">
                <a:solidFill>
                  <a:srgbClr val="000000"/>
                </a:solidFill>
              </a:rPr>
              <a:t>- </a:t>
            </a:r>
            <a:r>
              <a:rPr lang="ru-RU" sz="800" b="1" dirty="0">
                <a:solidFill>
                  <a:srgbClr val="000000"/>
                </a:solidFill>
              </a:rPr>
              <a:t>прирост или списание </a:t>
            </a:r>
            <a:r>
              <a:rPr lang="ru-RU" sz="800" b="1" dirty="0" smtClean="0">
                <a:solidFill>
                  <a:srgbClr val="000000"/>
                </a:solidFill>
              </a:rPr>
              <a:t>запасов</a:t>
            </a:r>
            <a:r>
              <a:rPr lang="ru-RU" sz="800" b="1" dirty="0">
                <a:solidFill>
                  <a:srgbClr val="000000"/>
                </a:solidFill>
              </a:rPr>
              <a:t>;</a:t>
            </a:r>
          </a:p>
          <a:p>
            <a:pPr lvl="0" algn="just"/>
            <a:r>
              <a:rPr lang="ru-RU" sz="800" b="1" dirty="0">
                <a:solidFill>
                  <a:srgbClr val="000000"/>
                </a:solidFill>
              </a:rPr>
              <a:t>- изменения запасов для внесения в </a:t>
            </a:r>
            <a:r>
              <a:rPr lang="ru-RU" sz="800" b="1" dirty="0" smtClean="0">
                <a:solidFill>
                  <a:srgbClr val="000000"/>
                </a:solidFill>
              </a:rPr>
              <a:t>ГБЗ пред-</a:t>
            </a:r>
            <a:r>
              <a:rPr lang="ru-RU" sz="800" b="1" dirty="0" err="1" smtClean="0">
                <a:solidFill>
                  <a:srgbClr val="000000"/>
                </a:solidFill>
              </a:rPr>
              <a:t>ставляются</a:t>
            </a:r>
            <a:r>
              <a:rPr lang="ru-RU" sz="800" b="1" dirty="0" smtClean="0">
                <a:solidFill>
                  <a:srgbClr val="000000"/>
                </a:solidFill>
              </a:rPr>
              <a:t> </a:t>
            </a:r>
            <a:r>
              <a:rPr lang="ru-RU" sz="800" b="1" dirty="0">
                <a:solidFill>
                  <a:srgbClr val="000000"/>
                </a:solidFill>
              </a:rPr>
              <a:t>в экспертных заключениях по графам «в результате ГРР</a:t>
            </a:r>
            <a:r>
              <a:rPr lang="ru-RU" sz="800" b="1" dirty="0" smtClean="0">
                <a:solidFill>
                  <a:srgbClr val="000000"/>
                </a:solidFill>
              </a:rPr>
              <a:t>» и «по передаче»;</a:t>
            </a:r>
            <a:endParaRPr lang="ru-RU" sz="800" b="1" dirty="0">
              <a:solidFill>
                <a:srgbClr val="000000"/>
              </a:solidFill>
            </a:endParaRPr>
          </a:p>
          <a:p>
            <a:pPr lvl="0" algn="just"/>
            <a:r>
              <a:rPr lang="ru-RU" sz="800" b="1" dirty="0">
                <a:solidFill>
                  <a:srgbClr val="000000"/>
                </a:solidFill>
              </a:rPr>
              <a:t>- запасы УВС оцениваются по категориям С</a:t>
            </a:r>
            <a:r>
              <a:rPr lang="ru-RU" sz="800" b="1" baseline="-25000" dirty="0">
                <a:solidFill>
                  <a:srgbClr val="000000"/>
                </a:solidFill>
              </a:rPr>
              <a:t>1</a:t>
            </a:r>
            <a:r>
              <a:rPr lang="ru-RU" sz="800" b="1" dirty="0">
                <a:solidFill>
                  <a:srgbClr val="000000"/>
                </a:solidFill>
              </a:rPr>
              <a:t> и С</a:t>
            </a:r>
            <a:r>
              <a:rPr lang="ru-RU" sz="800" b="1" baseline="-25000" dirty="0">
                <a:solidFill>
                  <a:srgbClr val="000000"/>
                </a:solidFill>
              </a:rPr>
              <a:t>2</a:t>
            </a:r>
            <a:r>
              <a:rPr lang="ru-RU" sz="800" b="1" dirty="0">
                <a:solidFill>
                  <a:srgbClr val="000000"/>
                </a:solidFill>
              </a:rPr>
              <a:t>.</a:t>
            </a:r>
          </a:p>
          <a:p>
            <a:pPr lvl="0" algn="just"/>
            <a:endParaRPr lang="ru-RU" sz="800" b="1" dirty="0" smtClean="0">
              <a:solidFill>
                <a:srgbClr val="000000"/>
              </a:solidFill>
            </a:endParaRPr>
          </a:p>
          <a:p>
            <a:pPr lvl="0" algn="just"/>
            <a:r>
              <a:rPr lang="ru-RU" sz="800" b="1" dirty="0" smtClean="0">
                <a:solidFill>
                  <a:srgbClr val="000000"/>
                </a:solidFill>
              </a:rPr>
              <a:t>По </a:t>
            </a:r>
            <a:r>
              <a:rPr lang="ru-RU" sz="800" b="1" dirty="0">
                <a:solidFill>
                  <a:srgbClr val="000000"/>
                </a:solidFill>
              </a:rPr>
              <a:t>результатам работы экспертной комиссии составляется экспертное заключение, которое подписывается всеми </a:t>
            </a:r>
            <a:r>
              <a:rPr lang="ru-RU" sz="800" b="1" dirty="0" smtClean="0">
                <a:solidFill>
                  <a:srgbClr val="000000"/>
                </a:solidFill>
              </a:rPr>
              <a:t>членами </a:t>
            </a:r>
            <a:r>
              <a:rPr lang="ru-RU" sz="800" b="1" dirty="0">
                <a:solidFill>
                  <a:srgbClr val="000000"/>
                </a:solidFill>
              </a:rPr>
              <a:t>комиссии и отправляется на утверждение в Роснедра.</a:t>
            </a:r>
          </a:p>
          <a:p>
            <a:pPr algn="just"/>
            <a:endParaRPr lang="ru-RU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228184" y="2636912"/>
            <a:ext cx="2664296" cy="35643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800" b="1" dirty="0">
                <a:solidFill>
                  <a:schemeClr val="tx1"/>
                </a:solidFill>
              </a:rPr>
              <a:t>Представляется ОПЗ по результатам бурения, испытания, других промысловых работ, анализа разработки отдельных залежей при реализации ПТД. ОПЗ </a:t>
            </a:r>
            <a:r>
              <a:rPr lang="ru-RU" sz="800" b="1" dirty="0" smtClean="0">
                <a:solidFill>
                  <a:schemeClr val="tx1"/>
                </a:solidFill>
              </a:rPr>
              <a:t>представляется: </a:t>
            </a:r>
            <a:r>
              <a:rPr lang="ru-RU" sz="800" b="1" dirty="0">
                <a:solidFill>
                  <a:schemeClr val="tx1"/>
                </a:solidFill>
              </a:rPr>
              <a:t>по отдельным залежам или в целом </a:t>
            </a:r>
            <a:r>
              <a:rPr lang="ru-RU" sz="800" b="1" dirty="0" smtClean="0">
                <a:solidFill>
                  <a:schemeClr val="tx1"/>
                </a:solidFill>
              </a:rPr>
              <a:t>месторождениям</a:t>
            </a:r>
            <a:r>
              <a:rPr lang="ru-RU" sz="800" b="1" dirty="0">
                <a:solidFill>
                  <a:schemeClr val="tx1"/>
                </a:solidFill>
              </a:rPr>
              <a:t>, при этом изменение начальных </a:t>
            </a:r>
            <a:r>
              <a:rPr lang="ru-RU" sz="800" b="1" dirty="0" smtClean="0">
                <a:solidFill>
                  <a:schemeClr val="tx1"/>
                </a:solidFill>
              </a:rPr>
              <a:t>геологических запасов </a:t>
            </a:r>
            <a:r>
              <a:rPr lang="ru-RU" sz="800" b="1" dirty="0">
                <a:solidFill>
                  <a:schemeClr val="tx1"/>
                </a:solidFill>
              </a:rPr>
              <a:t>по месторождению не должно превышать 20% от утверждённых ранее ГКЗ Роснедра, </a:t>
            </a:r>
            <a:r>
              <a:rPr lang="ru-RU" sz="800" b="1" dirty="0" smtClean="0">
                <a:solidFill>
                  <a:schemeClr val="tx1"/>
                </a:solidFill>
              </a:rPr>
              <a:t>ГКЗ </a:t>
            </a:r>
            <a:r>
              <a:rPr lang="ru-RU" sz="800" b="1" dirty="0" err="1">
                <a:solidFill>
                  <a:schemeClr val="tx1"/>
                </a:solidFill>
              </a:rPr>
              <a:t>Мингео</a:t>
            </a:r>
            <a:r>
              <a:rPr lang="ru-RU" sz="800" b="1" dirty="0">
                <a:solidFill>
                  <a:schemeClr val="tx1"/>
                </a:solidFill>
              </a:rPr>
              <a:t> </a:t>
            </a:r>
            <a:r>
              <a:rPr lang="ru-RU" sz="800" b="1" dirty="0" smtClean="0">
                <a:solidFill>
                  <a:schemeClr val="tx1"/>
                </a:solidFill>
              </a:rPr>
              <a:t>СССР;</a:t>
            </a:r>
          </a:p>
          <a:p>
            <a:pPr algn="just"/>
            <a:r>
              <a:rPr lang="ru-RU" sz="800" b="1" dirty="0">
                <a:solidFill>
                  <a:schemeClr val="tx1"/>
                </a:solidFill>
              </a:rPr>
              <a:t>по </a:t>
            </a:r>
            <a:r>
              <a:rPr lang="ru-RU" sz="800" b="1" dirty="0" smtClean="0">
                <a:solidFill>
                  <a:schemeClr val="tx1"/>
                </a:solidFill>
              </a:rPr>
              <a:t>очень мелким месторождениям представляется совместно с проектным документом;</a:t>
            </a:r>
            <a:endParaRPr lang="ru-RU" sz="800" b="1" dirty="0">
              <a:solidFill>
                <a:schemeClr val="tx1"/>
              </a:solidFill>
            </a:endParaRPr>
          </a:p>
          <a:p>
            <a:pPr algn="just"/>
            <a:r>
              <a:rPr lang="ru-RU" sz="800" b="1" dirty="0">
                <a:solidFill>
                  <a:schemeClr val="tx1"/>
                </a:solidFill>
              </a:rPr>
              <a:t>- уточнение подсчётных параметров;</a:t>
            </a:r>
          </a:p>
          <a:p>
            <a:pPr algn="just"/>
            <a:r>
              <a:rPr lang="ru-RU" sz="800" b="1" dirty="0">
                <a:solidFill>
                  <a:schemeClr val="tx1"/>
                </a:solidFill>
              </a:rPr>
              <a:t>- отнесение параметров к </a:t>
            </a:r>
            <a:r>
              <a:rPr lang="ru-RU" sz="800" b="1" dirty="0" smtClean="0">
                <a:solidFill>
                  <a:schemeClr val="tx1"/>
                </a:solidFill>
              </a:rPr>
              <a:t>льготным </a:t>
            </a:r>
            <a:r>
              <a:rPr lang="ru-RU" sz="800" b="1" dirty="0">
                <a:solidFill>
                  <a:schemeClr val="tx1"/>
                </a:solidFill>
              </a:rPr>
              <a:t>категориям;</a:t>
            </a:r>
          </a:p>
          <a:p>
            <a:pPr algn="just"/>
            <a:r>
              <a:rPr lang="ru-RU" sz="800" b="1" dirty="0">
                <a:solidFill>
                  <a:schemeClr val="tx1"/>
                </a:solidFill>
              </a:rPr>
              <a:t>- уточнение КИН, КИК и КИГ по результатам </a:t>
            </a:r>
            <a:r>
              <a:rPr lang="ru-RU" sz="800" b="1" dirty="0" smtClean="0">
                <a:solidFill>
                  <a:schemeClr val="tx1"/>
                </a:solidFill>
              </a:rPr>
              <a:t>рас-смотрения ПТД, в случае представления на </a:t>
            </a:r>
            <a:r>
              <a:rPr lang="ru-RU" sz="800" b="1" dirty="0" err="1" smtClean="0">
                <a:solidFill>
                  <a:schemeClr val="tx1"/>
                </a:solidFill>
              </a:rPr>
              <a:t>госэкспертизу</a:t>
            </a:r>
            <a:r>
              <a:rPr lang="ru-RU" sz="800" b="1" dirty="0" smtClean="0">
                <a:solidFill>
                  <a:schemeClr val="tx1"/>
                </a:solidFill>
              </a:rPr>
              <a:t> </a:t>
            </a:r>
            <a:r>
              <a:rPr lang="ru-RU" sz="800" b="1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800" b="1" dirty="0">
                <a:solidFill>
                  <a:schemeClr val="tx1"/>
                </a:solidFill>
              </a:rPr>
              <a:t>- изменения запасов для внесения в </a:t>
            </a:r>
            <a:r>
              <a:rPr lang="ru-RU" sz="800" b="1" dirty="0" smtClean="0">
                <a:solidFill>
                  <a:schemeClr val="tx1"/>
                </a:solidFill>
              </a:rPr>
              <a:t>ГБЗ пред-</a:t>
            </a:r>
            <a:r>
              <a:rPr lang="ru-RU" sz="800" b="1" dirty="0" err="1" smtClean="0">
                <a:solidFill>
                  <a:schemeClr val="tx1"/>
                </a:solidFill>
              </a:rPr>
              <a:t>ставляются</a:t>
            </a:r>
            <a:r>
              <a:rPr lang="ru-RU" sz="800" b="1" dirty="0" smtClean="0">
                <a:solidFill>
                  <a:schemeClr val="tx1"/>
                </a:solidFill>
              </a:rPr>
              <a:t> </a:t>
            </a:r>
            <a:r>
              <a:rPr lang="ru-RU" sz="800" b="1" dirty="0">
                <a:solidFill>
                  <a:schemeClr val="tx1"/>
                </a:solidFill>
              </a:rPr>
              <a:t>в экспертных заключениях по </a:t>
            </a:r>
            <a:r>
              <a:rPr lang="ru-RU" sz="800" b="1" dirty="0" smtClean="0">
                <a:solidFill>
                  <a:schemeClr val="tx1"/>
                </a:solidFill>
              </a:rPr>
              <a:t>графе  «</a:t>
            </a:r>
            <a:r>
              <a:rPr lang="ru-RU" sz="800" b="1" dirty="0">
                <a:solidFill>
                  <a:schemeClr val="tx1"/>
                </a:solidFill>
              </a:rPr>
              <a:t>переоценка</a:t>
            </a:r>
            <a:r>
              <a:rPr lang="ru-RU" sz="800" b="1" dirty="0" smtClean="0">
                <a:solidFill>
                  <a:schemeClr val="tx1"/>
                </a:solidFill>
              </a:rPr>
              <a:t>», либо по «в результате ГРР» в случае открытия новых залежей или перевода из кат.В</a:t>
            </a:r>
            <a:r>
              <a:rPr lang="ru-RU" sz="800" b="1" baseline="-25000" dirty="0" smtClean="0">
                <a:solidFill>
                  <a:schemeClr val="tx1"/>
                </a:solidFill>
              </a:rPr>
              <a:t>2</a:t>
            </a:r>
            <a:r>
              <a:rPr lang="ru-RU" sz="800" b="1" dirty="0" smtClean="0">
                <a:solidFill>
                  <a:schemeClr val="tx1"/>
                </a:solidFill>
              </a:rPr>
              <a:t> в В</a:t>
            </a:r>
            <a:r>
              <a:rPr lang="ru-RU" sz="800" b="1" baseline="-25000" dirty="0" smtClean="0">
                <a:solidFill>
                  <a:schemeClr val="tx1"/>
                </a:solidFill>
              </a:rPr>
              <a:t>1</a:t>
            </a:r>
            <a:r>
              <a:rPr lang="ru-RU" sz="800" b="1" dirty="0" smtClean="0">
                <a:solidFill>
                  <a:schemeClr val="tx1"/>
                </a:solidFill>
              </a:rPr>
              <a:t>;</a:t>
            </a:r>
            <a:endParaRPr lang="ru-RU" sz="800" b="1" dirty="0">
              <a:solidFill>
                <a:schemeClr val="tx1"/>
              </a:solidFill>
            </a:endParaRPr>
          </a:p>
          <a:p>
            <a:pPr algn="just"/>
            <a:r>
              <a:rPr lang="ru-RU" sz="800" b="1" dirty="0">
                <a:solidFill>
                  <a:schemeClr val="tx1"/>
                </a:solidFill>
              </a:rPr>
              <a:t>- запасы УВС оцениваются по категориям А, В</a:t>
            </a:r>
            <a:r>
              <a:rPr lang="ru-RU" sz="800" b="1" baseline="-25000" dirty="0">
                <a:solidFill>
                  <a:schemeClr val="tx1"/>
                </a:solidFill>
              </a:rPr>
              <a:t>1</a:t>
            </a:r>
            <a:r>
              <a:rPr lang="ru-RU" sz="800" b="1" dirty="0">
                <a:solidFill>
                  <a:schemeClr val="tx1"/>
                </a:solidFill>
              </a:rPr>
              <a:t> и В</a:t>
            </a:r>
            <a:r>
              <a:rPr lang="ru-RU" sz="800" b="1" baseline="-25000" dirty="0">
                <a:solidFill>
                  <a:schemeClr val="tx1"/>
                </a:solidFill>
              </a:rPr>
              <a:t>2</a:t>
            </a:r>
            <a:r>
              <a:rPr lang="ru-RU" sz="800" b="1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800" b="1" dirty="0">
                <a:solidFill>
                  <a:schemeClr val="tx1"/>
                </a:solidFill>
              </a:rPr>
              <a:t>- открываемые на разрабатываемом </a:t>
            </a:r>
            <a:r>
              <a:rPr lang="ru-RU" sz="800" b="1" dirty="0" err="1" smtClean="0">
                <a:solidFill>
                  <a:schemeClr val="tx1"/>
                </a:solidFill>
              </a:rPr>
              <a:t>месторож-дении</a:t>
            </a:r>
            <a:r>
              <a:rPr lang="ru-RU" sz="800" b="1" dirty="0" smtClean="0">
                <a:solidFill>
                  <a:schemeClr val="tx1"/>
                </a:solidFill>
              </a:rPr>
              <a:t> </a:t>
            </a:r>
            <a:r>
              <a:rPr lang="ru-RU" sz="800" b="1" dirty="0">
                <a:solidFill>
                  <a:schemeClr val="tx1"/>
                </a:solidFill>
              </a:rPr>
              <a:t>новые залежи оцениваются по категориям В</a:t>
            </a:r>
            <a:r>
              <a:rPr lang="ru-RU" sz="800" b="1" baseline="-25000" dirty="0">
                <a:solidFill>
                  <a:schemeClr val="tx1"/>
                </a:solidFill>
              </a:rPr>
              <a:t>1</a:t>
            </a:r>
            <a:r>
              <a:rPr lang="ru-RU" sz="800" b="1" dirty="0">
                <a:solidFill>
                  <a:schemeClr val="tx1"/>
                </a:solidFill>
              </a:rPr>
              <a:t> и В</a:t>
            </a:r>
            <a:r>
              <a:rPr lang="ru-RU" sz="800" b="1" baseline="-25000" dirty="0">
                <a:solidFill>
                  <a:schemeClr val="tx1"/>
                </a:solidFill>
              </a:rPr>
              <a:t>2</a:t>
            </a:r>
            <a:r>
              <a:rPr lang="ru-RU" sz="800" b="1" dirty="0">
                <a:solidFill>
                  <a:schemeClr val="tx1"/>
                </a:solidFill>
              </a:rPr>
              <a:t>, КИН по </a:t>
            </a:r>
            <a:r>
              <a:rPr lang="ru-RU" sz="800" b="1" dirty="0" smtClean="0">
                <a:solidFill>
                  <a:schemeClr val="tx1"/>
                </a:solidFill>
              </a:rPr>
              <a:t>ПТД или аналогии.</a:t>
            </a:r>
            <a:endParaRPr lang="ru-RU" sz="800" b="1" dirty="0">
              <a:solidFill>
                <a:schemeClr val="tx1"/>
              </a:solidFill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4572000" y="6201308"/>
            <a:ext cx="0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2483768" y="6201308"/>
            <a:ext cx="0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932040" y="980728"/>
            <a:ext cx="0" cy="28908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5076056" y="990864"/>
            <a:ext cx="0" cy="278944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35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12936"/>
            <a:ext cx="8507288" cy="462322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ru-RU" b="1" dirty="0" smtClean="0"/>
              <a:t>ППЭ, при вводе нового месторождения 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57074" y="6528816"/>
            <a:ext cx="386926" cy="329184"/>
          </a:xfrm>
        </p:spPr>
        <p:txBody>
          <a:bodyPr/>
          <a:lstStyle/>
          <a:p>
            <a:pPr algn="r"/>
            <a:fld id="{2E8AA8AF-F181-4DD6-B967-757F69000348}" type="slidenum">
              <a:rPr lang="ru-RU" smtClean="0"/>
              <a:pPr algn="r"/>
              <a:t>3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404664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экспертиза документов и материалов,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представленных в ППЭ </a:t>
            </a:r>
          </a:p>
          <a:p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ФБУ «ГКЗ» </a:t>
            </a:r>
            <a:endParaRPr lang="ru-RU" sz="1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ППЭ месторождения (залежи), протокол </a:t>
            </a:r>
            <a:r>
              <a:rPr lang="ru-RU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Роснедра+ЭЗ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1916832"/>
            <a:ext cx="720080" cy="44644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Провер-ка</a:t>
            </a: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пред-став-ленных</a:t>
            </a: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материа-лов</a:t>
            </a: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в ФАН (</a:t>
            </a:r>
            <a:r>
              <a:rPr lang="ru-RU" sz="110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Рос-недра</a:t>
            </a:r>
            <a:r>
              <a:rPr lang="ru-RU" sz="1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ru-RU" sz="11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Некомп.матер</a:t>
            </a: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10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возвр</a:t>
            </a: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10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заяв</a:t>
            </a: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11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Левая фигурная скобка 96"/>
          <p:cNvSpPr/>
          <p:nvPr/>
        </p:nvSpPr>
        <p:spPr>
          <a:xfrm rot="5400000" flipH="1">
            <a:off x="3974903" y="2212553"/>
            <a:ext cx="212526" cy="6219133"/>
          </a:xfrm>
          <a:prstGeom prst="leftBrace">
            <a:avLst>
              <a:gd name="adj1" fmla="val 381549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3253942" y="5428382"/>
            <a:ext cx="1800200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 не более 90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021084" y="3479862"/>
            <a:ext cx="1124689" cy="1338434"/>
          </a:xfrm>
          <a:prstGeom prst="rect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Согласова-ние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ПТД  </a:t>
            </a:r>
          </a:p>
          <a:p>
            <a:pPr lvl="0"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ЦКР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</a:p>
          <a:p>
            <a:pPr lvl="0"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 по ИЗ</a:t>
            </a:r>
          </a:p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79512" y="4977172"/>
            <a:ext cx="720080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3дня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971600" y="2636912"/>
            <a:ext cx="1080120" cy="1431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документов и материалов в ФБУ «ГКЗ»</a:t>
            </a: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2" name="Прямая со стрелкой 131"/>
          <p:cNvCxnSpPr/>
          <p:nvPr/>
        </p:nvCxnSpPr>
        <p:spPr>
          <a:xfrm>
            <a:off x="3443933" y="3248980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179512" y="6084911"/>
            <a:ext cx="728464" cy="2964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468913" y="2456892"/>
            <a:ext cx="1349896" cy="1584176"/>
          </a:xfrm>
          <a:prstGeom prst="rect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и утверждение протоколов ЦКР</a:t>
            </a:r>
            <a:r>
              <a:rPr lang="ru-RU" sz="1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ФБУ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«ГКЗ» </a:t>
            </a:r>
            <a:endPara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594673" y="4797152"/>
            <a:ext cx="1224136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1932308" y="3253199"/>
            <a:ext cx="238823" cy="206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2195736" y="1916832"/>
            <a:ext cx="1224136" cy="288032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Сверка геологических запасов  с учтёнными в </a:t>
            </a:r>
            <a:r>
              <a:rPr lang="ru-RU" sz="1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-ном балансе.</a:t>
            </a:r>
          </a:p>
          <a:p>
            <a:pPr lvl="0" algn="ctr"/>
            <a:endParaRPr lang="ru-RU" sz="1200" b="1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экспертного заключения о качестве и количестве извлекаемых запасов </a:t>
            </a:r>
          </a:p>
          <a:p>
            <a:pPr lvl="0" algn="ctr"/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ИЗ</a:t>
            </a:r>
          </a:p>
          <a:p>
            <a:pPr algn="ctr"/>
            <a:endParaRPr lang="ru-RU" sz="11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563888" y="1916832"/>
            <a:ext cx="2016224" cy="288032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</a:t>
            </a:r>
            <a:r>
              <a:rPr lang="ru-RU" sz="1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 оценке достоверности информации о количестве и качестве </a:t>
            </a:r>
            <a:r>
              <a:rPr lang="ru-RU" sz="12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геологических запасов и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экспертного заключения о количестве извлекаемых запасов, рассмотренных в ППЭ</a:t>
            </a:r>
          </a:p>
          <a:p>
            <a:pPr lvl="0" algn="ctr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ЦКР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Роснедра</a:t>
            </a:r>
          </a:p>
          <a:p>
            <a:pPr lvl="0" algn="ctr"/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ИЗ</a:t>
            </a:r>
          </a:p>
          <a:p>
            <a:pPr algn="ctr"/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0" name="Прямая со стрелкой 49"/>
          <p:cNvCxnSpPr/>
          <p:nvPr/>
        </p:nvCxnSpPr>
        <p:spPr>
          <a:xfrm>
            <a:off x="5580112" y="4068878"/>
            <a:ext cx="44097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1" name="Прямоугольник 80"/>
          <p:cNvSpPr/>
          <p:nvPr/>
        </p:nvSpPr>
        <p:spPr>
          <a:xfrm>
            <a:off x="6084168" y="4905164"/>
            <a:ext cx="1056841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7050415" y="2703117"/>
            <a:ext cx="44097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6016318" y="1916832"/>
            <a:ext cx="1124691" cy="136815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</a:t>
            </a:r>
            <a:r>
              <a:rPr lang="ru-RU" sz="11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протокола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заседания </a:t>
            </a:r>
          </a:p>
          <a:p>
            <a:pPr lvl="0" algn="ctr"/>
            <a:r>
              <a:rPr lang="ru-RU" sz="1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ФБУ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«ГКЗ»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 по ИЗ</a:t>
            </a:r>
          </a:p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7101475" y="3717032"/>
            <a:ext cx="37420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6300192" y="3277442"/>
            <a:ext cx="0" cy="237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6552344" y="3115536"/>
            <a:ext cx="638388" cy="2373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5575345" y="2672311"/>
            <a:ext cx="44097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28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12936"/>
            <a:ext cx="8507288" cy="462322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b="1" dirty="0" smtClean="0"/>
              <a:t>Дополнение  к  ПТД (ДТСР / ДТСР)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57074" y="6528816"/>
            <a:ext cx="386926" cy="329184"/>
          </a:xfrm>
        </p:spPr>
        <p:txBody>
          <a:bodyPr/>
          <a:lstStyle/>
          <a:p>
            <a:pPr algn="r"/>
            <a:fld id="{2E8AA8AF-F181-4DD6-B967-757F69000348}" type="slidenum">
              <a:rPr lang="ru-RU" smtClean="0"/>
              <a:pPr algn="r"/>
              <a:t>4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76672"/>
            <a:ext cx="885698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экспертиза документов и материалов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утверждение запасов углеводородов, </a:t>
            </a:r>
            <a:r>
              <a:rPr lang="ru-RU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Кизвл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 </a:t>
            </a:r>
            <a:r>
              <a:rPr lang="ru-RU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Кизвл.рент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основе ранее проведенных оперативных изменений состояния запасов (не более ±20% от ранее утвержденных)</a:t>
            </a:r>
          </a:p>
          <a:p>
            <a:pPr algn="just"/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Дополнение к ТСР/ТПР разрабатываемого месторождении на основе ранее проведенного экспертного заключения по ОПЗ утвержденных Роснедра.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1844824"/>
            <a:ext cx="720080" cy="48245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Провер-ка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пред-став-ленных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мате-риалов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ФАН (Роснедра) </a:t>
            </a: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Некомп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матер.</a:t>
            </a:r>
          </a:p>
          <a:p>
            <a:pPr algn="ctr"/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возвр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заяви-телю</a:t>
            </a:r>
            <a:r>
              <a:rPr lang="ru-RU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980978" y="1844824"/>
            <a:ext cx="862830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Экспер-тиза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запасов и геолого- гидродинамических моделей</a:t>
            </a:r>
          </a:p>
          <a:p>
            <a:pPr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ИЗ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987824" y="1844824"/>
            <a:ext cx="1880343" cy="2592288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об оценке достоверности информации о количестве и качестве геологических </a:t>
            </a:r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запасов и экспертного 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о количестве и качестве извлекаемых запасов, рассмотренных  </a:t>
            </a:r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ПТД в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ЦКР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Роснедра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ИЗ</a:t>
            </a:r>
          </a:p>
          <a:p>
            <a:pPr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Левая фигурная скобка 96"/>
          <p:cNvSpPr/>
          <p:nvPr/>
        </p:nvSpPr>
        <p:spPr>
          <a:xfrm rot="5400000" flipH="1">
            <a:off x="4069694" y="1627050"/>
            <a:ext cx="212524" cy="6408712"/>
          </a:xfrm>
          <a:prstGeom prst="leftBrace">
            <a:avLst>
              <a:gd name="adj1" fmla="val 441534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3635896" y="4941168"/>
            <a:ext cx="1296144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 90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Левая фигурная скобка 104"/>
          <p:cNvSpPr/>
          <p:nvPr/>
        </p:nvSpPr>
        <p:spPr>
          <a:xfrm rot="5400000" flipH="1">
            <a:off x="4141702" y="3067210"/>
            <a:ext cx="212524" cy="6552728"/>
          </a:xfrm>
          <a:prstGeom prst="leftBrace">
            <a:avLst>
              <a:gd name="adj1" fmla="val 8333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3355336" y="6457528"/>
            <a:ext cx="2232249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 не более 120-150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4932040" y="2420888"/>
            <a:ext cx="0" cy="23762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2" name="Прямоугольник 111"/>
          <p:cNvSpPr/>
          <p:nvPr/>
        </p:nvSpPr>
        <p:spPr>
          <a:xfrm>
            <a:off x="7884368" y="3423665"/>
            <a:ext cx="1080120" cy="1013448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и утверждение протокола  ФБУ «ГКЗ» </a:t>
            </a: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79512" y="4437112"/>
            <a:ext cx="720080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3дня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6" name="Прямая со стрелкой 85"/>
          <p:cNvCxnSpPr/>
          <p:nvPr/>
        </p:nvCxnSpPr>
        <p:spPr>
          <a:xfrm>
            <a:off x="4881092" y="3789040"/>
            <a:ext cx="4109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9" name="Прямоугольник 88"/>
          <p:cNvSpPr/>
          <p:nvPr/>
        </p:nvSpPr>
        <p:spPr>
          <a:xfrm>
            <a:off x="6722484" y="4473116"/>
            <a:ext cx="648072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7884368" y="3003767"/>
            <a:ext cx="1080120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5220072" y="4869160"/>
            <a:ext cx="2304256" cy="10801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ПТД 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ЦКР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 после получения справки. Согласование с Минэнерго 7 дней </a:t>
            </a: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 по ИЗ</a:t>
            </a: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7" name="Прямая соединительная линия 106"/>
          <p:cNvCxnSpPr/>
          <p:nvPr/>
        </p:nvCxnSpPr>
        <p:spPr>
          <a:xfrm>
            <a:off x="4932040" y="5733256"/>
            <a:ext cx="0" cy="5760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8" name="Прямоугольник 127"/>
          <p:cNvSpPr/>
          <p:nvPr/>
        </p:nvSpPr>
        <p:spPr>
          <a:xfrm>
            <a:off x="1043608" y="4941168"/>
            <a:ext cx="12961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 рассмотрения материалов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пред-ставление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допол-нительных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доку-ментов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материа-лов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ПТД (+30 )</a:t>
            </a:r>
            <a:endParaRPr lang="ru-RU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971600" y="1844824"/>
            <a:ext cx="864096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Поступ-ление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докумен-тов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материа-лов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ФБУ «ГКЗ»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2" name="Прямая со стрелкой 131"/>
          <p:cNvCxnSpPr/>
          <p:nvPr/>
        </p:nvCxnSpPr>
        <p:spPr>
          <a:xfrm>
            <a:off x="2843808" y="3122549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6" name="Прямоугольник 135"/>
          <p:cNvSpPr/>
          <p:nvPr/>
        </p:nvSpPr>
        <p:spPr>
          <a:xfrm>
            <a:off x="7956376" y="6309320"/>
            <a:ext cx="1008112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1691680" y="3135633"/>
            <a:ext cx="293661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79512" y="6453336"/>
            <a:ext cx="728464" cy="2244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265002" y="1844824"/>
            <a:ext cx="2160240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ПТД  в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ЦКР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Роснедра, после получения справки. Согласование с Минэнерго 7 дней </a:t>
            </a: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 по ИЗ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7812360" y="1827906"/>
            <a:ext cx="1152128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и утверждение протокола ЦКР в  </a:t>
            </a:r>
            <a:r>
              <a:rPr lang="ru-RU" sz="1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</a:p>
        </p:txBody>
      </p:sp>
      <p:cxnSp>
        <p:nvCxnSpPr>
          <p:cNvPr id="44" name="Прямая со стрелкой 43"/>
          <p:cNvCxnSpPr/>
          <p:nvPr/>
        </p:nvCxnSpPr>
        <p:spPr>
          <a:xfrm>
            <a:off x="6302951" y="3212976"/>
            <a:ext cx="0" cy="2106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4860032" y="242088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4932040" y="573325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5301006" y="3429000"/>
            <a:ext cx="2088232" cy="100811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</a:t>
            </a:r>
            <a:r>
              <a:rPr lang="ru-RU" sz="11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протоколов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совместного  заседания ФБУ «ГКЗ»  и  ЦКР Роснедра</a:t>
            </a:r>
            <a:endParaRPr lang="ru-RU" sz="1100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 по ИЗ</a:t>
            </a:r>
          </a:p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Прямая со стрелкой 73"/>
          <p:cNvCxnSpPr>
            <a:stCxn id="95" idx="0"/>
          </p:cNvCxnSpPr>
          <p:nvPr/>
        </p:nvCxnSpPr>
        <p:spPr>
          <a:xfrm flipV="1">
            <a:off x="6372200" y="443711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8" name="Прямоугольник 87"/>
          <p:cNvSpPr/>
          <p:nvPr/>
        </p:nvSpPr>
        <p:spPr>
          <a:xfrm>
            <a:off x="5296543" y="2996952"/>
            <a:ext cx="2088232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5292080" y="6021288"/>
            <a:ext cx="2160240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30+30дней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3" name="Прямая со стрелкой 102"/>
          <p:cNvCxnSpPr/>
          <p:nvPr/>
        </p:nvCxnSpPr>
        <p:spPr>
          <a:xfrm>
            <a:off x="7428281" y="2348880"/>
            <a:ext cx="4109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0" name="Прямоугольник 109"/>
          <p:cNvSpPr/>
          <p:nvPr/>
        </p:nvSpPr>
        <p:spPr>
          <a:xfrm>
            <a:off x="7884368" y="4869160"/>
            <a:ext cx="1152128" cy="10801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и утверждение протокола ЦКР  в </a:t>
            </a:r>
            <a:r>
              <a:rPr lang="ru-RU" sz="1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</a:p>
        </p:txBody>
      </p:sp>
      <p:cxnSp>
        <p:nvCxnSpPr>
          <p:cNvPr id="113" name="Прямая со стрелкой 112"/>
          <p:cNvCxnSpPr/>
          <p:nvPr/>
        </p:nvCxnSpPr>
        <p:spPr>
          <a:xfrm>
            <a:off x="7452320" y="5445224"/>
            <a:ext cx="4829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4" name="Прямоугольник 113"/>
          <p:cNvSpPr/>
          <p:nvPr/>
        </p:nvSpPr>
        <p:spPr>
          <a:xfrm>
            <a:off x="7884368" y="4581128"/>
            <a:ext cx="1080120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5" name="Прямая со стрелкой 114"/>
          <p:cNvCxnSpPr/>
          <p:nvPr/>
        </p:nvCxnSpPr>
        <p:spPr>
          <a:xfrm>
            <a:off x="7329364" y="3861048"/>
            <a:ext cx="5550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28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Прямая соединительная линия 13"/>
          <p:cNvCxnSpPr/>
          <p:nvPr/>
        </p:nvCxnSpPr>
        <p:spPr>
          <a:xfrm>
            <a:off x="2051720" y="2852936"/>
            <a:ext cx="3312368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12936"/>
            <a:ext cx="8435280" cy="462322"/>
          </a:xfrm>
        </p:spPr>
        <p:txBody>
          <a:bodyPr/>
          <a:lstStyle/>
          <a:p>
            <a:r>
              <a:rPr lang="ru-RU" b="1" dirty="0" smtClean="0"/>
              <a:t>ПЗ+ПТД (ТС, ДТСР / ТПР, ДТСР)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57074" y="6528816"/>
            <a:ext cx="386926" cy="329184"/>
          </a:xfrm>
        </p:spPr>
        <p:txBody>
          <a:bodyPr/>
          <a:lstStyle/>
          <a:p>
            <a:pPr algn="r"/>
            <a:fld id="{2E8AA8AF-F181-4DD6-B967-757F69000348}" type="slidenum">
              <a:rPr lang="ru-RU" smtClean="0"/>
              <a:pPr algn="r"/>
              <a:t>5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76672"/>
            <a:ext cx="8784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экспертиза документов и материалов и утверждение геологических и извлекаемых запасов углеводородов, </a:t>
            </a:r>
            <a:r>
              <a:rPr lang="ru-RU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Кизвл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 </a:t>
            </a:r>
            <a:r>
              <a:rPr lang="ru-RU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Кизвл.рент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 algn="just"/>
            <a:r>
              <a:rPr lang="ru-RU" sz="12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Подсчет/пересчет запасов +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ТСР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ТПР или дополнения к ним. ТСР может составляться при достижении запасов категории С</a:t>
            </a:r>
            <a:r>
              <a:rPr lang="ru-RU" sz="1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более 30%, ТПР при наличии геологических запасов категории А более 75%.</a:t>
            </a:r>
            <a:endParaRPr lang="ru-RU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1492335"/>
            <a:ext cx="720080" cy="51050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Провер-ка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пред-став-ленных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мате-риалов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ФАН (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Рос-недра</a:t>
            </a:r>
            <a:r>
              <a:rPr lang="ru-RU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ru-RU" sz="1000" dirty="0" smtClean="0">
              <a:solidFill>
                <a:srgbClr val="FFFF00"/>
              </a:solidFill>
            </a:endParaRPr>
          </a:p>
          <a:p>
            <a:pPr algn="ctr"/>
            <a:endParaRPr lang="ru-RU" sz="1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Некомп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матер.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возвр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заяви-телю</a:t>
            </a:r>
            <a:r>
              <a:rPr lang="ru-RU" sz="1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2051720" y="3140968"/>
            <a:ext cx="166815" cy="7407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051720" y="2132856"/>
            <a:ext cx="144016" cy="1440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195736" y="1492335"/>
            <a:ext cx="1201337" cy="1180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геологических запасов и геологических моделей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ГЗ</a:t>
            </a:r>
          </a:p>
          <a:p>
            <a:pPr algn="ctr"/>
            <a:r>
              <a:rPr lang="ru-RU" sz="1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95736" y="3068959"/>
            <a:ext cx="1201337" cy="1343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извлекаемых запасов и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гидродинамич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моделей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ИЗ</a:t>
            </a:r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4860032" y="256490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7" name="Левая фигурная скобка 96"/>
          <p:cNvSpPr/>
          <p:nvPr/>
        </p:nvSpPr>
        <p:spPr>
          <a:xfrm rot="5400000" flipH="1">
            <a:off x="3817666" y="1681496"/>
            <a:ext cx="140516" cy="5688632"/>
          </a:xfrm>
          <a:prstGeom prst="leftBrace">
            <a:avLst>
              <a:gd name="adj1" fmla="val 340932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2833098" y="4678167"/>
            <a:ext cx="2160240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 не более 90-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120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Левая фигурная скобка 104"/>
          <p:cNvSpPr/>
          <p:nvPr/>
        </p:nvSpPr>
        <p:spPr>
          <a:xfrm rot="5400000" flipH="1">
            <a:off x="3781662" y="3493939"/>
            <a:ext cx="140516" cy="5760640"/>
          </a:xfrm>
          <a:prstGeom prst="leftBrace">
            <a:avLst>
              <a:gd name="adj1" fmla="val 486196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2843808" y="6486656"/>
            <a:ext cx="2160240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 не более 120-180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5012082" y="2564904"/>
            <a:ext cx="0" cy="19609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5220072" y="1484784"/>
            <a:ext cx="1512168" cy="2448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ПТД   в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ЦКР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Роснедра (по уникальным и крупным месторождениям до +30 дней), после получения справки Согласование с Минэнерго 7 дней</a:t>
            </a:r>
          </a:p>
          <a:p>
            <a:pPr algn="ctr"/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ИЗ</a:t>
            </a:r>
          </a:p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79512" y="4239530"/>
            <a:ext cx="720080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3дня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200234" y="4149080"/>
            <a:ext cx="1512168" cy="2631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30+30дней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187208" y="6381328"/>
            <a:ext cx="864096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7" name="Прямая соединительная линия 106"/>
          <p:cNvCxnSpPr/>
          <p:nvPr/>
        </p:nvCxnSpPr>
        <p:spPr>
          <a:xfrm>
            <a:off x="5004048" y="5301208"/>
            <a:ext cx="0" cy="100811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8" name="Прямоугольник 127"/>
          <p:cNvSpPr/>
          <p:nvPr/>
        </p:nvSpPr>
        <p:spPr>
          <a:xfrm>
            <a:off x="1043608" y="4653136"/>
            <a:ext cx="1296144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рассмотрения материалов представление дополнительных документов и материалов  в ПТД (+30 или +60 дней)</a:t>
            </a:r>
            <a:endParaRPr lang="ru-RU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971600" y="1492335"/>
            <a:ext cx="1080120" cy="29198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документов и материалов в ФБУ «ГКЗ»</a:t>
            </a:r>
            <a:endParaRPr lang="ru-RU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2" name="Прямая со стрелкой 131"/>
          <p:cNvCxnSpPr/>
          <p:nvPr/>
        </p:nvCxnSpPr>
        <p:spPr>
          <a:xfrm>
            <a:off x="3413624" y="2497034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6" name="Прямоугольник 135"/>
          <p:cNvSpPr/>
          <p:nvPr/>
        </p:nvSpPr>
        <p:spPr>
          <a:xfrm>
            <a:off x="6948264" y="6381328"/>
            <a:ext cx="1008112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3" name="Прямая со стрелкой 142"/>
          <p:cNvCxnSpPr/>
          <p:nvPr/>
        </p:nvCxnSpPr>
        <p:spPr>
          <a:xfrm>
            <a:off x="4899160" y="325999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179512" y="6381328"/>
            <a:ext cx="728464" cy="2244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865790" y="1484784"/>
            <a:ext cx="1090586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и утверждение протокола ЦКР в </a:t>
            </a:r>
            <a:r>
              <a:rPr lang="ru-RU" sz="1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5148064" y="4617132"/>
            <a:ext cx="1584176" cy="13321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ПТД   в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ЦКР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Роснедра после получения справки. 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с Минэнерго 7 дней</a:t>
            </a:r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ИЗ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6660232" y="242088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3397073" y="3284984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6660232" y="364502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3541089" y="1484783"/>
            <a:ext cx="1390951" cy="2880321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справки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 оценке достоверности информации о </a:t>
            </a:r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кол-ве 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dirty="0" err="1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кач-ве</a:t>
            </a:r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геолог. запасов (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ГЗ</a:t>
            </a:r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экспертного заключения о </a:t>
            </a:r>
            <a:endParaRPr lang="ru-RU" sz="1200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кол-ве запасов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рассмотренных  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ПТД </a:t>
            </a:r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ЦКР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Роснедра</a:t>
            </a: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ГЗ</a:t>
            </a: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ИЗ</a:t>
            </a:r>
          </a:p>
          <a:p>
            <a:pPr lvl="0" algn="ctr"/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6876256" y="2852936"/>
            <a:ext cx="1080120" cy="1872208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протоколов и проведение совместного заседания  ФБУ «ГКЗ» и</a:t>
            </a:r>
          </a:p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ЦКР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Роснеда</a:t>
            </a: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ГЗ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ИЗ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6876256" y="5085184"/>
            <a:ext cx="1080120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и утверждение протокола ЦКР в </a:t>
            </a:r>
            <a:r>
              <a:rPr lang="ru-RU" sz="1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</a:p>
        </p:txBody>
      </p:sp>
      <p:cxnSp>
        <p:nvCxnSpPr>
          <p:cNvPr id="79" name="Прямая со стрелкой 78"/>
          <p:cNvCxnSpPr/>
          <p:nvPr/>
        </p:nvCxnSpPr>
        <p:spPr>
          <a:xfrm>
            <a:off x="6660232" y="472514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1" name="Прямоугольник 80"/>
          <p:cNvSpPr/>
          <p:nvPr/>
        </p:nvSpPr>
        <p:spPr>
          <a:xfrm>
            <a:off x="8172400" y="2852936"/>
            <a:ext cx="827584" cy="2088232"/>
          </a:xfrm>
          <a:prstGeom prst="rect">
            <a:avLst/>
          </a:prstGeom>
          <a:solidFill>
            <a:schemeClr val="accent1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1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Согласо-вание</a:t>
            </a: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1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утверж-дение</a:t>
            </a:r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протокола заседания  ФБУ</a:t>
            </a:r>
          </a:p>
          <a:p>
            <a:pPr lvl="0" algn="ctr"/>
            <a:r>
              <a:rPr lang="ru-RU" sz="1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«ГКЗ» в </a:t>
            </a:r>
            <a:r>
              <a:rPr lang="ru-RU" sz="1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</a:p>
          <a:p>
            <a:pPr lvl="0" algn="ctr"/>
            <a:endParaRPr lang="ru-RU" sz="11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ГЗ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5200234" y="6021288"/>
            <a:ext cx="1512168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30+30дней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6876256" y="4725144"/>
            <a:ext cx="1080120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7" name="Прямая со стрелкой 86"/>
          <p:cNvCxnSpPr>
            <a:stCxn id="76" idx="3"/>
          </p:cNvCxnSpPr>
          <p:nvPr/>
        </p:nvCxnSpPr>
        <p:spPr>
          <a:xfrm>
            <a:off x="7956376" y="378904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/>
          <p:nvPr/>
        </p:nvCxnSpPr>
        <p:spPr>
          <a:xfrm flipV="1">
            <a:off x="7388696" y="2672916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 flipH="1">
            <a:off x="7380312" y="4941168"/>
            <a:ext cx="8384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3" name="Прямая со стрелкой 122"/>
          <p:cNvCxnSpPr/>
          <p:nvPr/>
        </p:nvCxnSpPr>
        <p:spPr>
          <a:xfrm>
            <a:off x="5004048" y="530120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28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Прямая соединительная линия 13"/>
          <p:cNvCxnSpPr/>
          <p:nvPr/>
        </p:nvCxnSpPr>
        <p:spPr>
          <a:xfrm>
            <a:off x="1691680" y="3501008"/>
            <a:ext cx="3096344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12936"/>
            <a:ext cx="8435280" cy="462322"/>
          </a:xfrm>
        </p:spPr>
        <p:txBody>
          <a:bodyPr/>
          <a:lstStyle/>
          <a:p>
            <a:r>
              <a:rPr lang="ru-RU" b="1" dirty="0" smtClean="0"/>
              <a:t>ОПЗ+ПТД (ДТСР / ДТСР)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57074" y="6528816"/>
            <a:ext cx="386926" cy="329184"/>
          </a:xfrm>
        </p:spPr>
        <p:txBody>
          <a:bodyPr/>
          <a:lstStyle/>
          <a:p>
            <a:pPr algn="r"/>
            <a:fld id="{2E8AA8AF-F181-4DD6-B967-757F69000348}" type="slidenum">
              <a:rPr lang="ru-RU" smtClean="0"/>
              <a:pPr algn="r"/>
              <a:t>6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04664"/>
            <a:ext cx="885698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экспертиза документов и материалов, утверждение геологических и извлекаемых запасов углеводородов, </a:t>
            </a:r>
            <a:r>
              <a:rPr lang="ru-RU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Кизвл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 </a:t>
            </a:r>
            <a:r>
              <a:rPr lang="ru-RU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Кизвл.рент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 открытии новой залежи.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Упрощенное дополнение к ТСР/ТПР или ППЭ при открытии новой залежи + протокол Роснедра по ОПЗ.</a:t>
            </a:r>
          </a:p>
          <a:p>
            <a:pPr lvl="0" algn="just"/>
            <a:r>
              <a:rPr lang="ru-RU" sz="12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ОПЗ+дополнение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ТСР/ТПР. (Рекомендуется применять для </a:t>
            </a:r>
            <a:r>
              <a:rPr lang="ru-RU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однопластового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однозалежного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месторождения, очень мелкого или мелкого месторождения.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1837602"/>
            <a:ext cx="720080" cy="47597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Провер-ка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пред-став-ленных </a:t>
            </a:r>
            <a:r>
              <a:rPr lang="ru-RU" sz="1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-лов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ФАН (Рос-недра) </a:t>
            </a:r>
          </a:p>
          <a:p>
            <a:pPr algn="ctr"/>
            <a:endParaRPr lang="ru-RU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Некомп.матер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возвр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заяви-телю</a:t>
            </a:r>
            <a:r>
              <a:rPr lang="ru-RU" sz="1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1439652" y="4077072"/>
            <a:ext cx="432048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520111" y="2708920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1871700" y="1844824"/>
            <a:ext cx="1368152" cy="151216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запасов открытой залежи.  </a:t>
            </a:r>
            <a:endParaRPr lang="ru-RU" sz="11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ЭЗ</a:t>
            </a:r>
          </a:p>
          <a:p>
            <a:pPr algn="ctr"/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 ОПЗ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871700" y="3628458"/>
            <a:ext cx="1368152" cy="102467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извлекаемых запасов </a:t>
            </a:r>
          </a:p>
          <a:p>
            <a:pPr algn="ctr"/>
            <a:endParaRPr lang="ru-RU" sz="11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ИЗ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388432" y="1844824"/>
            <a:ext cx="1399592" cy="280831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справки об оценке достоверности информации о кол-ве и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кач-ве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геолог. запасов (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ОПЗ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экспертного заключения 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endParaRPr lang="ru-RU" sz="1200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кол-ве извлек. 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запасов, </a:t>
            </a:r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рассмотренных 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ПТД в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ЦКР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Роснедра</a:t>
            </a:r>
          </a:p>
          <a:p>
            <a:pPr lvl="0"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ИЗ</a:t>
            </a:r>
          </a:p>
          <a:p>
            <a:pPr algn="ctr"/>
            <a:endParaRPr lang="ru-RU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4860032" y="393305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7" name="Левая фигурная скобка 96"/>
          <p:cNvSpPr/>
          <p:nvPr/>
        </p:nvSpPr>
        <p:spPr>
          <a:xfrm rot="5400000" flipH="1">
            <a:off x="4177706" y="1558541"/>
            <a:ext cx="212524" cy="6552728"/>
          </a:xfrm>
          <a:prstGeom prst="leftBrace">
            <a:avLst>
              <a:gd name="adj1" fmla="val 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2411761" y="4961371"/>
            <a:ext cx="2448272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 не более  90-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120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Левая фигурная скобка 104"/>
          <p:cNvSpPr/>
          <p:nvPr/>
        </p:nvSpPr>
        <p:spPr>
          <a:xfrm rot="5400000" flipH="1">
            <a:off x="4141702" y="3067210"/>
            <a:ext cx="212524" cy="6552728"/>
          </a:xfrm>
          <a:prstGeom prst="leftBrace">
            <a:avLst>
              <a:gd name="adj1" fmla="val 8333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3131840" y="6453336"/>
            <a:ext cx="2304256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 не более 120-180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4860032" y="5733256"/>
            <a:ext cx="0" cy="57606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1" name="Прямоугольник 110"/>
          <p:cNvSpPr/>
          <p:nvPr/>
        </p:nvSpPr>
        <p:spPr>
          <a:xfrm>
            <a:off x="5076056" y="3573016"/>
            <a:ext cx="2376264" cy="108012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</a:t>
            </a:r>
            <a:r>
              <a:rPr lang="ru-RU" sz="11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проведение совместного заседания ФБУ «ГКЗ»  и ЦКР Роснедра</a:t>
            </a:r>
          </a:p>
          <a:p>
            <a:pPr lvl="0" algn="ctr"/>
            <a:endParaRPr lang="ru-RU" sz="1100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 по ИЗ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7668344" y="1700808"/>
            <a:ext cx="1258817" cy="2232248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ЭЗ по ОПЗ новой залежи Роснедра. </a:t>
            </a:r>
          </a:p>
          <a:p>
            <a:pPr lvl="0" algn="ctr"/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 ОПЗ</a:t>
            </a: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Согласование, утверждение протокола комиссии ГКЗ </a:t>
            </a:r>
            <a:r>
              <a:rPr lang="ru-RU" sz="1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 по ИЗ</a:t>
            </a:r>
          </a:p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79512" y="4653136"/>
            <a:ext cx="720080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3дня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6" name="Прямая со стрелкой 85"/>
          <p:cNvCxnSpPr/>
          <p:nvPr/>
        </p:nvCxnSpPr>
        <p:spPr>
          <a:xfrm>
            <a:off x="7452320" y="3789040"/>
            <a:ext cx="246574" cy="65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9" name="Прямоугольник 88"/>
          <p:cNvSpPr/>
          <p:nvPr/>
        </p:nvSpPr>
        <p:spPr>
          <a:xfrm>
            <a:off x="6732240" y="4437112"/>
            <a:ext cx="720080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7668344" y="4005064"/>
            <a:ext cx="1296144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971600" y="5013176"/>
            <a:ext cx="136815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экспертизы представление дополнительных документов и материалов в ПТД (+30 или +60 дней)</a:t>
            </a:r>
            <a:endParaRPr lang="ru-RU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971600" y="1844824"/>
            <a:ext cx="728531" cy="280831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Поступ-ление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доку-ментов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мате-риалов</a:t>
            </a: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ФБУ «ГКЗ»</a:t>
            </a:r>
            <a:endParaRPr lang="ru-RU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2" name="Прямая со стрелкой 131"/>
          <p:cNvCxnSpPr/>
          <p:nvPr/>
        </p:nvCxnSpPr>
        <p:spPr>
          <a:xfrm>
            <a:off x="3172408" y="407707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6" name="Прямоугольник 135"/>
          <p:cNvSpPr/>
          <p:nvPr/>
        </p:nvSpPr>
        <p:spPr>
          <a:xfrm>
            <a:off x="7740352" y="6381328"/>
            <a:ext cx="1152128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79512" y="6312819"/>
            <a:ext cx="728464" cy="28453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дней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076056" y="4869161"/>
            <a:ext cx="2448272" cy="12048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ПТД в </a:t>
            </a:r>
            <a:r>
              <a:rPr lang="ru-RU" sz="1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ЦКР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Роснедра (по уникальным и крупным месторождениям до +30 дней), после получения справки. Согласование с Минэнерго 7 дней </a:t>
            </a:r>
          </a:p>
          <a:p>
            <a:pPr lvl="0" algn="ctr"/>
            <a:r>
              <a:rPr lang="ru-RU" sz="1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 по ИЗ</a:t>
            </a:r>
          </a:p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004048" y="1988840"/>
            <a:ext cx="2376264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ПТД в </a:t>
            </a:r>
            <a:r>
              <a:rPr lang="ru-RU" sz="1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ЦКР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Роснедра (по уникальным и крупным месторождениям до +30 дней), после получения справки. Согласование с Минэнерго 7 дней </a:t>
            </a:r>
            <a:r>
              <a:rPr lang="ru-RU" sz="1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 по ИЗ</a:t>
            </a:r>
          </a:p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668344" y="4221088"/>
            <a:ext cx="1296144" cy="20882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и утверждение протокола ЦКР </a:t>
            </a:r>
          </a:p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</a:p>
        </p:txBody>
      </p:sp>
      <p:cxnSp>
        <p:nvCxnSpPr>
          <p:cNvPr id="50" name="Прямая со стрелкой 49"/>
          <p:cNvCxnSpPr/>
          <p:nvPr/>
        </p:nvCxnSpPr>
        <p:spPr>
          <a:xfrm>
            <a:off x="7452320" y="4437112"/>
            <a:ext cx="25615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V="1">
            <a:off x="6444208" y="465313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3172408" y="2553585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4788024" y="1916832"/>
            <a:ext cx="28803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4860032" y="278092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6444208" y="328498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4860032" y="573325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4860034" y="2780928"/>
            <a:ext cx="0" cy="20271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5076056" y="6074041"/>
            <a:ext cx="2376264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30+30дней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076056" y="3212976"/>
            <a:ext cx="2304256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30+30дней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8" name="Прямая со стрелкой 87"/>
          <p:cNvCxnSpPr/>
          <p:nvPr/>
        </p:nvCxnSpPr>
        <p:spPr>
          <a:xfrm>
            <a:off x="7452320" y="551723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>
            <a:stCxn id="41" idx="3"/>
          </p:cNvCxnSpPr>
          <p:nvPr/>
        </p:nvCxnSpPr>
        <p:spPr>
          <a:xfrm>
            <a:off x="7380312" y="2564904"/>
            <a:ext cx="288032" cy="26282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28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12936"/>
            <a:ext cx="8507288" cy="462322"/>
          </a:xfrm>
        </p:spPr>
        <p:txBody>
          <a:bodyPr/>
          <a:lstStyle/>
          <a:p>
            <a:r>
              <a:rPr lang="ru-RU" b="1" dirty="0" smtClean="0"/>
              <a:t>Взаимодействие с территориальными филиалами ФБУ  «ГКЗ» 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57074" y="6528816"/>
            <a:ext cx="386926" cy="329184"/>
          </a:xfrm>
        </p:spPr>
        <p:txBody>
          <a:bodyPr/>
          <a:lstStyle/>
          <a:p>
            <a:pPr algn="r"/>
            <a:fld id="{2E8AA8AF-F181-4DD6-B967-757F69000348}" type="slidenum">
              <a:rPr lang="ru-RU" smtClean="0"/>
              <a:pPr algn="r"/>
              <a:t>7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04664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экспертиза документов и материалов,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представленных в ППЭ,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филиалах ФБУ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«ГКЗ»</a:t>
            </a:r>
            <a:endParaRPr lang="ru-RU" sz="1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ППЭ месторождения (залежи), протокол ФАН Роснедра +ЭЗ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1412776"/>
            <a:ext cx="720080" cy="525658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Провер-ка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пред-став-ленных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мате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риалов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ФАН (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Рос-недра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/>
            <a:endParaRPr lang="ru-RU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Неком.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матер.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возвр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заявит.</a:t>
            </a:r>
          </a:p>
          <a:p>
            <a:pPr algn="ctr"/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95736" y="1412776"/>
            <a:ext cx="888700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Сверка геологи-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ческих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извле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ctr"/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каемых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запасов  с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-колом Роснедра +ЭЗ.</a:t>
            </a:r>
          </a:p>
          <a:p>
            <a:pPr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Экспер-тиза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извле-каемых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запасов</a:t>
            </a: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ФБУ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«ГКЗ» 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148064" y="1412776"/>
            <a:ext cx="1383096" cy="388843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</a:t>
            </a:r>
            <a:r>
              <a:rPr lang="ru-RU" sz="12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правки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оценке достоверности информации о кол-ве и </a:t>
            </a:r>
            <a:r>
              <a:rPr lang="ru-RU" sz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кач-ве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геолог. запасов и экспертного заключения о </a:t>
            </a:r>
            <a:endParaRPr lang="ru-RU" sz="1200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кол-ве 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извлекаемых запасов, рассмотренных в ППЭ </a:t>
            </a:r>
            <a:r>
              <a:rPr lang="ru-RU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ППЭ  в 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ТКР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Роснедра.</a:t>
            </a:r>
          </a:p>
          <a:p>
            <a:pPr lvl="0" algn="ctr"/>
            <a:endParaRPr lang="ru-RU" sz="1200" b="1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</a:t>
            </a: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ФБУ «ГКЗ»</a:t>
            </a: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Левая фигурная скобка 96"/>
          <p:cNvSpPr/>
          <p:nvPr/>
        </p:nvSpPr>
        <p:spPr>
          <a:xfrm rot="5400000" flipH="1">
            <a:off x="4357726" y="2275122"/>
            <a:ext cx="212524" cy="6984776"/>
          </a:xfrm>
          <a:prstGeom prst="leftBrace">
            <a:avLst>
              <a:gd name="adj1" fmla="val 507379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3491880" y="5877272"/>
            <a:ext cx="1944216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 не более 90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 flipH="1">
            <a:off x="6588224" y="4041068"/>
            <a:ext cx="12942" cy="16921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0" name="Прямоугольник 79"/>
          <p:cNvSpPr/>
          <p:nvPr/>
        </p:nvSpPr>
        <p:spPr>
          <a:xfrm>
            <a:off x="179512" y="5373216"/>
            <a:ext cx="720080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3дня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7" name="Прямая соединительная линия 106"/>
          <p:cNvCxnSpPr/>
          <p:nvPr/>
        </p:nvCxnSpPr>
        <p:spPr>
          <a:xfrm flipH="1">
            <a:off x="6588224" y="3933056"/>
            <a:ext cx="12942" cy="100811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1" name="Прямоугольник 130"/>
          <p:cNvSpPr/>
          <p:nvPr/>
        </p:nvSpPr>
        <p:spPr>
          <a:xfrm>
            <a:off x="971600" y="1412776"/>
            <a:ext cx="1080120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документов и материалов в ФБУ «ГКЗ».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Принятие решения по направлению материалов (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электронныйвид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 в филиал ФБУ «ГКЗ» для утверждения состава экспертов и проведения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ЭЗ 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2" name="Прямая со стрелкой 131"/>
          <p:cNvCxnSpPr/>
          <p:nvPr/>
        </p:nvCxnSpPr>
        <p:spPr>
          <a:xfrm>
            <a:off x="4932040" y="299695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1979712" y="2996952"/>
            <a:ext cx="238823" cy="206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179512" y="6453336"/>
            <a:ext cx="728464" cy="2244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203848" y="1412776"/>
            <a:ext cx="1728192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Совместное рабочее совещание главных геологов ФБУ ГКЗ и филиала с экспертами по итогам ЭЗ</a:t>
            </a: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режиме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ВКС. </a:t>
            </a:r>
          </a:p>
          <a:p>
            <a:pPr lvl="0" algn="ctr"/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Определение необходимости представления доп. материалов или справки 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оценке достоверности информации о кол-ве и </a:t>
            </a:r>
            <a:r>
              <a:rPr lang="ru-RU" sz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кач-ве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геолог. запасов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экспертного заключения о </a:t>
            </a:r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кол-ве извлекаемых 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запасов, </a:t>
            </a:r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рассмотренных 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ППЭ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ТКР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</a:p>
          <a:p>
            <a:pPr lvl="0" algn="ctr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2965025" y="2996952"/>
            <a:ext cx="238823" cy="206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8028384" y="6286131"/>
            <a:ext cx="914258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7834645" y="210364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6732239" y="5373216"/>
            <a:ext cx="1102405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09954" y="1421295"/>
            <a:ext cx="1124691" cy="1368152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</a:t>
            </a:r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заседания </a:t>
            </a: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ФБУ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«ГКЗ»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 по ИЗ</a:t>
            </a:r>
          </a:p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189702" y="2825692"/>
            <a:ext cx="638388" cy="2373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745182" y="3371851"/>
            <a:ext cx="1124689" cy="1338434"/>
          </a:xfrm>
          <a:prstGeom prst="rect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ПТД  с 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</a:p>
          <a:p>
            <a:pPr lvl="0"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 по ИЗ</a:t>
            </a:r>
          </a:p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 flipV="1">
            <a:off x="6948264" y="2824561"/>
            <a:ext cx="0" cy="5472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8064388" y="1916832"/>
            <a:ext cx="972108" cy="2124236"/>
          </a:xfrm>
          <a:prstGeom prst="rect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Согласо-вание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утверж-дение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протоколов ЦКР</a:t>
            </a:r>
            <a:r>
              <a:rPr lang="ru-RU" sz="1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ФБУ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«ГКЗ» </a:t>
            </a:r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7812360" y="364502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6516215" y="2105371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6560603" y="3932657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28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Прямая соединительная линия 13"/>
          <p:cNvCxnSpPr>
            <a:stCxn id="46" idx="3"/>
            <a:endCxn id="46" idx="1"/>
          </p:cNvCxnSpPr>
          <p:nvPr/>
        </p:nvCxnSpPr>
        <p:spPr>
          <a:xfrm flipH="1">
            <a:off x="3339831" y="3895311"/>
            <a:ext cx="1247113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12936"/>
            <a:ext cx="8435280" cy="462322"/>
          </a:xfrm>
        </p:spPr>
        <p:txBody>
          <a:bodyPr/>
          <a:lstStyle/>
          <a:p>
            <a:r>
              <a:rPr lang="ru-RU" b="1" dirty="0" smtClean="0"/>
              <a:t>Взаимодействие с территориальными филиалами ФБУ  «ГКЗ»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57074" y="6528816"/>
            <a:ext cx="386926" cy="329184"/>
          </a:xfrm>
        </p:spPr>
        <p:txBody>
          <a:bodyPr/>
          <a:lstStyle/>
          <a:p>
            <a:pPr algn="r"/>
            <a:fld id="{2E8AA8AF-F181-4DD6-B967-757F69000348}" type="slidenum">
              <a:rPr lang="ru-RU" smtClean="0"/>
              <a:pPr algn="r"/>
              <a:t>8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76672"/>
            <a:ext cx="90364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экспертиза документов и материалов на основе ранее проведенных оперативных изменений состояния запасов (не более ±20% от ранее утвержденных).</a:t>
            </a:r>
          </a:p>
          <a:p>
            <a:pPr algn="just"/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Дополнение к ТСР/ТПР разрабатываемого месторождении на основе ранее проведенного экспертного заключения по ОПЗ утвержденных Роснедра.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60241" y="1769334"/>
            <a:ext cx="720080" cy="49360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Провер-ка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пред-став-ленных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мате-риалов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ФАН (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Рос-недра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Неком. матер.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возвр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аявит.</a:t>
            </a:r>
            <a:r>
              <a:rPr lang="ru-RU" sz="1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298879" y="1769334"/>
            <a:ext cx="864096" cy="4251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Экспер-тиза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запасов и геолого- гидродинамических моделей</a:t>
            </a:r>
          </a:p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илиал ФБУ ГКЗ </a:t>
            </a:r>
          </a:p>
          <a:p>
            <a:pPr algn="ctr"/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4211960" y="3861048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4788024" y="1769334"/>
            <a:ext cx="1152128" cy="425195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справки от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филиала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ФБУ «ГКЗ»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оценке достоверности информации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 количестве и качестве геологических запасов </a:t>
            </a:r>
            <a:r>
              <a:rPr lang="ru-RU" sz="12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и экспертного заключения о кол-ве извлек. запасов, </a:t>
            </a:r>
            <a:r>
              <a:rPr lang="ru-RU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рассмотрен-</a:t>
            </a:r>
            <a:r>
              <a:rPr lang="ru-RU" sz="12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ных</a:t>
            </a:r>
            <a:r>
              <a:rPr lang="ru-RU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в ПТД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 ПТД в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ТКР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</a:p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5940151" y="4509120"/>
            <a:ext cx="36004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5" name="Левая фигурная скобка 104"/>
          <p:cNvSpPr/>
          <p:nvPr/>
        </p:nvSpPr>
        <p:spPr>
          <a:xfrm rot="5400000" flipH="1">
            <a:off x="4177706" y="2919842"/>
            <a:ext cx="212524" cy="6696744"/>
          </a:xfrm>
          <a:prstGeom prst="leftBrace">
            <a:avLst>
              <a:gd name="adj1" fmla="val 154243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3365024" y="6441815"/>
            <a:ext cx="2016224" cy="2880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 не более 90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6300193" y="1769333"/>
            <a:ext cx="1368152" cy="2125977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</a:t>
            </a:r>
            <a:r>
              <a:rPr lang="ru-RU" sz="12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протоколов  и  заседания ФБУ «ГКЗ»  на основе материалов 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заседания ТКР Роснедра или совместно </a:t>
            </a:r>
          </a:p>
          <a:p>
            <a:pPr lvl="0"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режиме ВКС</a:t>
            </a:r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ФБУ «ГКЗ»  или</a:t>
            </a: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ИЗ</a:t>
            </a:r>
          </a:p>
          <a:p>
            <a:pPr lvl="0" algn="ctr"/>
            <a:endParaRPr lang="ru-RU" sz="1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7812360" y="1769332"/>
            <a:ext cx="1152128" cy="2125979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и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ctr"/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дение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протокола заседания ФБУ «ГКЗ»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</a:p>
          <a:p>
            <a:pPr algn="ctr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ИЗ</a:t>
            </a:r>
          </a:p>
          <a:p>
            <a:pPr algn="ctr"/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284890" y="4220750"/>
            <a:ext cx="1398758" cy="15841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ПТД  в </a:t>
            </a:r>
            <a:r>
              <a:rPr lang="ru-RU" sz="1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Роснедра, после получения справки. Согласование с Минэнерго 7 дней </a:t>
            </a:r>
            <a:r>
              <a:rPr lang="ru-RU" sz="1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</a:t>
            </a:r>
          </a:p>
          <a:p>
            <a:pPr lvl="0" algn="ctr"/>
            <a:r>
              <a:rPr lang="ru-RU" sz="1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ФБУ «ГКЗ»  или</a:t>
            </a:r>
          </a:p>
          <a:p>
            <a:pPr lvl="0" algn="ctr"/>
            <a:r>
              <a:rPr lang="ru-RU" sz="1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ИЗ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48935" y="5589159"/>
            <a:ext cx="720080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3дня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6" name="Прямая со стрелкой 85"/>
          <p:cNvCxnSpPr/>
          <p:nvPr/>
        </p:nvCxnSpPr>
        <p:spPr>
          <a:xfrm>
            <a:off x="7668344" y="2708920"/>
            <a:ext cx="15264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0" name="Прямоугольник 89"/>
          <p:cNvSpPr/>
          <p:nvPr/>
        </p:nvSpPr>
        <p:spPr>
          <a:xfrm>
            <a:off x="7845104" y="4004726"/>
            <a:ext cx="1152128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7" name="Прямая соединительная линия 106"/>
          <p:cNvCxnSpPr/>
          <p:nvPr/>
        </p:nvCxnSpPr>
        <p:spPr>
          <a:xfrm>
            <a:off x="6012160" y="2708920"/>
            <a:ext cx="0" cy="338437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1" name="Прямоугольник 130"/>
          <p:cNvSpPr/>
          <p:nvPr/>
        </p:nvSpPr>
        <p:spPr>
          <a:xfrm>
            <a:off x="1043608" y="1769334"/>
            <a:ext cx="1080120" cy="4251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Поступление.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и материалов в ФБУ «ГКЗ». Принятие решения по направлению материалов (электронный вид)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филиал ФБУ «ГКЗ», утверждения состава экспертов для проведения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ЭЗ 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2" name="Прямая со стрелкой 131"/>
          <p:cNvCxnSpPr/>
          <p:nvPr/>
        </p:nvCxnSpPr>
        <p:spPr>
          <a:xfrm>
            <a:off x="3162975" y="3927377"/>
            <a:ext cx="1768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>
            <a:off x="2123728" y="3938168"/>
            <a:ext cx="175151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51857" y="6593160"/>
            <a:ext cx="728464" cy="2244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339831" y="1769334"/>
            <a:ext cx="1247113" cy="425195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Совм. рабочее совещание гл. геологов ФБУ ГКЗ и филиала  с экспертами по итогам ЭЗ в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режиме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ВКС.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пределение необходим. представления доп.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материа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-лов </a:t>
            </a:r>
            <a:r>
              <a:rPr lang="ru-RU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или справки об 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оценке достоверности информации о кол-ве и </a:t>
            </a:r>
            <a:r>
              <a:rPr lang="ru-RU" sz="12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кач-ве</a:t>
            </a:r>
            <a:r>
              <a:rPr lang="ru-RU" sz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геолог. запасов</a:t>
            </a:r>
            <a:r>
              <a:rPr lang="ru-RU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и экспертного </a:t>
            </a:r>
            <a:r>
              <a:rPr lang="ru-RU" sz="1200" dirty="0" err="1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зак-ния</a:t>
            </a:r>
            <a:r>
              <a:rPr lang="ru-RU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 кол-ве извлек. запасов, </a:t>
            </a:r>
            <a:r>
              <a:rPr lang="ru-RU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рассмотренных </a:t>
            </a:r>
            <a:r>
              <a:rPr lang="ru-RU" sz="12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ПТД </a:t>
            </a:r>
            <a:r>
              <a:rPr lang="ru-RU" sz="12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ТКР</a:t>
            </a:r>
            <a:r>
              <a:rPr lang="ru-RU" sz="1200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</a:p>
          <a:p>
            <a:pPr lvl="0" algn="ctr"/>
            <a:endParaRPr lang="ru-RU" sz="12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6" name="Прямая со стрелкой 65"/>
          <p:cNvCxnSpPr/>
          <p:nvPr/>
        </p:nvCxnSpPr>
        <p:spPr>
          <a:xfrm>
            <a:off x="899592" y="3933056"/>
            <a:ext cx="144016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6917658" y="4006423"/>
            <a:ext cx="750686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861361" y="6409245"/>
            <a:ext cx="1086640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4586944" y="3927377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7812360" y="4237348"/>
            <a:ext cx="1224136" cy="16131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утверждение протокола ЦКР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Роснедра</a:t>
            </a: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7668344" y="5085184"/>
            <a:ext cx="198232" cy="42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940152" y="508518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6012160" y="270892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V="1">
            <a:off x="6588224" y="3877309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 rot="10800000" flipV="1">
            <a:off x="6311350" y="5850478"/>
            <a:ext cx="1296144" cy="2160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дней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28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24318</TotalTime>
  <Words>1859</Words>
  <Application>Microsoft Office PowerPoint</Application>
  <PresentationFormat>Экран (4:3)</PresentationFormat>
  <Paragraphs>402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Ясность</vt:lpstr>
      <vt:lpstr>Принципиальная  схема  проведения государственной  экспертизы запасов  углеводородов</vt:lpstr>
      <vt:lpstr>ОПЗ УВС открываемых, разведываемых и разрабатываемых месторождений</vt:lpstr>
      <vt:lpstr>ППЭ, при вводе нового месторождения </vt:lpstr>
      <vt:lpstr>  Дополнение  к  ПТД (ДТСР / ДТСР)</vt:lpstr>
      <vt:lpstr>ПЗ+ПТД (ТС, ДТСР / ТПР, ДТСР)</vt:lpstr>
      <vt:lpstr>ОПЗ+ПТД (ДТСР / ДТСР)</vt:lpstr>
      <vt:lpstr>Взаимодействие с территориальными филиалами ФБУ  «ГКЗ» </vt:lpstr>
      <vt:lpstr>Взаимодействие с территориальными филиалами ФБУ  «ГКЗ»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Браткова</dc:creator>
  <cp:lastModifiedBy>Сопнев Тимур Владимирович</cp:lastModifiedBy>
  <cp:revision>161</cp:revision>
  <cp:lastPrinted>2016-03-21T05:56:29Z</cp:lastPrinted>
  <dcterms:created xsi:type="dcterms:W3CDTF">2016-01-20T08:08:39Z</dcterms:created>
  <dcterms:modified xsi:type="dcterms:W3CDTF">2016-07-04T11:17:00Z</dcterms:modified>
</cp:coreProperties>
</file>